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33"/>
  </p:notesMasterIdLst>
  <p:sldIdLst>
    <p:sldId id="257" r:id="rId8"/>
    <p:sldId id="835" r:id="rId9"/>
    <p:sldId id="956" r:id="rId10"/>
    <p:sldId id="1016" r:id="rId11"/>
    <p:sldId id="1020" r:id="rId12"/>
    <p:sldId id="1018" r:id="rId13"/>
    <p:sldId id="1007" r:id="rId14"/>
    <p:sldId id="971" r:id="rId15"/>
    <p:sldId id="974" r:id="rId16"/>
    <p:sldId id="950" r:id="rId17"/>
    <p:sldId id="1022" r:id="rId18"/>
    <p:sldId id="949" r:id="rId19"/>
    <p:sldId id="951" r:id="rId20"/>
    <p:sldId id="1017" r:id="rId21"/>
    <p:sldId id="1023" r:id="rId22"/>
    <p:sldId id="1024" r:id="rId23"/>
    <p:sldId id="1025" r:id="rId24"/>
    <p:sldId id="1026" r:id="rId25"/>
    <p:sldId id="1010" r:id="rId26"/>
    <p:sldId id="1011" r:id="rId27"/>
    <p:sldId id="1015" r:id="rId28"/>
    <p:sldId id="1014" r:id="rId29"/>
    <p:sldId id="821" r:id="rId30"/>
    <p:sldId id="818" r:id="rId31"/>
    <p:sldId id="871" r:id="rId32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56"/>
            <p14:sldId id="1016"/>
            <p14:sldId id="1020"/>
            <p14:sldId id="1018"/>
            <p14:sldId id="1007"/>
            <p14:sldId id="971"/>
            <p14:sldId id="974"/>
            <p14:sldId id="950"/>
            <p14:sldId id="1022"/>
            <p14:sldId id="949"/>
            <p14:sldId id="951"/>
            <p14:sldId id="1017"/>
            <p14:sldId id="1023"/>
            <p14:sldId id="1024"/>
            <p14:sldId id="1025"/>
            <p14:sldId id="1026"/>
            <p14:sldId id="1010"/>
            <p14:sldId id="1011"/>
            <p14:sldId id="1015"/>
            <p14:sldId id="1014"/>
            <p14:sldId id="821"/>
            <p14:sldId id="818"/>
            <p14:sldId id="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85ABCD"/>
    <a:srgbClr val="60986E"/>
    <a:srgbClr val="E4F8E7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2996" autoAdjust="0"/>
  </p:normalViewPr>
  <p:slideViewPr>
    <p:cSldViewPr snapToGrid="0">
      <p:cViewPr varScale="1">
        <p:scale>
          <a:sx n="56" d="100"/>
          <a:sy n="56" d="100"/>
        </p:scale>
        <p:origin x="1104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21" Type="http://schemas.openxmlformats.org/officeDocument/2006/relationships/slide" Target="slides/slide1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4D8A0CAD-CD1D-4CA5-8FE1-D28C9E1EBD5B}"/>
    <pc:docChg chg="delSld modSection">
      <pc:chgData name="Bára Hildur Jóhannsdóttir - SATTI" userId="e2dc90b8-4ac3-45a6-926a-e79230d6dff4" providerId="ADAL" clId="{4D8A0CAD-CD1D-4CA5-8FE1-D28C9E1EBD5B}" dt="2021-05-19T15:32:38.827" v="0" actId="47"/>
      <pc:docMkLst>
        <pc:docMk/>
      </pc:docMkLst>
      <pc:sldChg chg="del">
        <pc:chgData name="Bára Hildur Jóhannsdóttir - SATTI" userId="e2dc90b8-4ac3-45a6-926a-e79230d6dff4" providerId="ADAL" clId="{4D8A0CAD-CD1D-4CA5-8FE1-D28C9E1EBD5B}" dt="2021-05-19T15:32:38.827" v="0" actId="47"/>
        <pc:sldMkLst>
          <pc:docMk/>
          <pc:sldMk cId="1411414391" sldId="9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/>
      <dgm:spPr/>
      <dgm:t>
        <a:bodyPr/>
        <a:lstStyle/>
        <a:p>
          <a:r>
            <a:rPr lang="is-IS" b="1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/>
      <dgm:spPr/>
      <dgm:t>
        <a:bodyPr/>
        <a:lstStyle/>
        <a:p>
          <a:r>
            <a:rPr lang="is-IS" b="1" dirty="0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/>
      <dgm:spPr/>
      <dgm:t>
        <a:bodyPr/>
        <a:lstStyle/>
        <a:p>
          <a:r>
            <a:rPr lang="is-IS" b="1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/>
      <dgm:spPr/>
      <dgm:t>
        <a:bodyPr/>
        <a:lstStyle/>
        <a:p>
          <a:r>
            <a:rPr lang="is-IS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/>
      <dgm:spPr/>
      <dgm:t>
        <a:bodyPr/>
        <a:lstStyle/>
        <a:p>
          <a:r>
            <a:rPr lang="is-IS" b="1" dirty="0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E4021721-1B12-453E-BFBD-1C3CA9E6C820}">
      <dgm:prSet phldrT="[Texti]"/>
      <dgm:spPr/>
      <dgm:t>
        <a:bodyPr/>
        <a:lstStyle/>
        <a:p>
          <a:r>
            <a:rPr lang="is-IS" b="1" dirty="0"/>
            <a:t>1. maí til 2023</a:t>
          </a:r>
        </a:p>
      </dgm:t>
    </dgm:pt>
    <dgm:pt modelId="{ED1F9EC8-D023-46B4-A8C3-AB4CE06F59F5}" type="parTrans" cxnId="{6A761565-A4E5-4C19-9DD9-BA78D9EACEE4}">
      <dgm:prSet/>
      <dgm:spPr/>
      <dgm:t>
        <a:bodyPr/>
        <a:lstStyle/>
        <a:p>
          <a:endParaRPr lang="is-IS"/>
        </a:p>
      </dgm:t>
    </dgm:pt>
    <dgm:pt modelId="{5529FBB7-09CC-44D1-8E05-5B4B368B628F}" type="sibTrans" cxnId="{6A761565-A4E5-4C19-9DD9-BA78D9EACEE4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A1613E6-B9F5-4CDC-89B7-33CED168E8A7}" type="pres">
      <dgm:prSet presAssocID="{E4021721-1B12-453E-BFBD-1C3CA9E6C820}" presName="Accent6" presStyleCnt="0"/>
      <dgm:spPr/>
    </dgm:pt>
    <dgm:pt modelId="{946201D0-5D44-4B03-8325-D909D88AD1B2}" type="pres">
      <dgm:prSet presAssocID="{E4021721-1B12-453E-BFBD-1C3CA9E6C820}" presName="Accent" presStyleLbl="node1" presStyleIdx="0" presStyleCnt="6"/>
      <dgm:spPr/>
    </dgm:pt>
    <dgm:pt modelId="{45654DAA-CC31-429E-9123-D4127D0836D1}" type="pres">
      <dgm:prSet presAssocID="{E4021721-1B12-453E-BFBD-1C3CA9E6C820}" presName="ParentBackground6" presStyleCnt="0"/>
      <dgm:spPr/>
    </dgm:pt>
    <dgm:pt modelId="{55D4FC10-6A3B-49C1-B3DF-B90BC10597F1}" type="pres">
      <dgm:prSet presAssocID="{E4021721-1B12-453E-BFBD-1C3CA9E6C820}" presName="ParentBackground" presStyleLbl="fgAcc1" presStyleIdx="0" presStyleCnt="6"/>
      <dgm:spPr/>
    </dgm:pt>
    <dgm:pt modelId="{C863AA42-8B18-4584-BDC4-77A5D230D537}" type="pres">
      <dgm:prSet presAssocID="{E4021721-1B12-453E-BFBD-1C3CA9E6C8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1" presStyleCnt="6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1" presStyleCnt="6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2" presStyleCnt="6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2" presStyleCnt="6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3" presStyleCnt="6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3" presStyleCnt="6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4" presStyleCnt="6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4" presStyleCnt="6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5" presStyleCnt="6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5" presStyleCnt="6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6A761565-A4E5-4C19-9DD9-BA78D9EACEE4}" srcId="{C6757DD5-E622-48FD-ACDA-FC2659BEDBB4}" destId="{E4021721-1B12-453E-BFBD-1C3CA9E6C820}" srcOrd="5" destOrd="0" parTransId="{ED1F9EC8-D023-46B4-A8C3-AB4CE06F59F5}" sibTransId="{5529FBB7-09CC-44D1-8E05-5B4B368B628F}"/>
    <dgm:cxn modelId="{97EE6775-6FC8-4BF9-A95F-BE6274ED33C6}" type="presOf" srcId="{E4021721-1B12-453E-BFBD-1C3CA9E6C820}" destId="{C863AA42-8B18-4584-BDC4-77A5D230D53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78FB5BA0-2864-4479-9E2F-41FED0FD1623}" type="presOf" srcId="{E4021721-1B12-453E-BFBD-1C3CA9E6C820}" destId="{55D4FC10-6A3B-49C1-B3DF-B90BC10597F1}" srcOrd="0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CB1835FB-3A47-47FB-B2BB-21E4D48367A9}" type="presParOf" srcId="{8F201079-6EBF-4BE6-970A-8AB27983B44F}" destId="{1A1613E6-B9F5-4CDC-89B7-33CED168E8A7}" srcOrd="0" destOrd="0" presId="urn:microsoft.com/office/officeart/2011/layout/CircleProcess"/>
    <dgm:cxn modelId="{1833D1A4-6E15-437B-97D1-CF851440F236}" type="presParOf" srcId="{1A1613E6-B9F5-4CDC-89B7-33CED168E8A7}" destId="{946201D0-5D44-4B03-8325-D909D88AD1B2}" srcOrd="0" destOrd="0" presId="urn:microsoft.com/office/officeart/2011/layout/CircleProcess"/>
    <dgm:cxn modelId="{8D7AA036-4349-4182-A3F9-D08EA7DF78D8}" type="presParOf" srcId="{8F201079-6EBF-4BE6-970A-8AB27983B44F}" destId="{45654DAA-CC31-429E-9123-D4127D0836D1}" srcOrd="1" destOrd="0" presId="urn:microsoft.com/office/officeart/2011/layout/CircleProcess"/>
    <dgm:cxn modelId="{8A60EBD4-F214-4075-A4DE-26B30A497350}" type="presParOf" srcId="{45654DAA-CC31-429E-9123-D4127D0836D1}" destId="{55D4FC10-6A3B-49C1-B3DF-B90BC10597F1}" srcOrd="0" destOrd="0" presId="urn:microsoft.com/office/officeart/2011/layout/CircleProcess"/>
    <dgm:cxn modelId="{60B54E83-457A-4A95-9813-B2288AD1F337}" type="presParOf" srcId="{8F201079-6EBF-4BE6-970A-8AB27983B44F}" destId="{C863AA42-8B18-4584-BDC4-77A5D230D537}" srcOrd="2" destOrd="0" presId="urn:microsoft.com/office/officeart/2011/layout/CircleProcess"/>
    <dgm:cxn modelId="{B813ACAE-13ED-48DD-A07E-2FC1788C9A12}" type="presParOf" srcId="{8F201079-6EBF-4BE6-970A-8AB27983B44F}" destId="{A6D4CE6E-602D-4438-A5E1-B94D3C8A5B6A}" srcOrd="3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4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5" destOrd="0" presId="urn:microsoft.com/office/officeart/2011/layout/CircleProcess"/>
    <dgm:cxn modelId="{64615539-458B-41F0-9207-0466262ABBF1}" type="presParOf" srcId="{8F201079-6EBF-4BE6-970A-8AB27983B44F}" destId="{DF70F028-FA94-4542-9191-C8FC2FD0D8ED}" srcOrd="6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7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8" destOrd="0" presId="urn:microsoft.com/office/officeart/2011/layout/CircleProcess"/>
    <dgm:cxn modelId="{F670EFC7-B403-4A96-A1F4-00367A27150A}" type="presParOf" srcId="{8F201079-6EBF-4BE6-970A-8AB27983B44F}" destId="{603F4F69-ADD7-4EAF-AA97-182F0E1D0652}" srcOrd="9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10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11" destOrd="0" presId="urn:microsoft.com/office/officeart/2011/layout/CircleProcess"/>
    <dgm:cxn modelId="{42F49281-C578-49CC-A149-B1B06BF63635}" type="presParOf" srcId="{8F201079-6EBF-4BE6-970A-8AB27983B44F}" destId="{4654F9CA-0049-43CA-B7A9-F160C173F8E0}" srcOrd="12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3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4" destOrd="0" presId="urn:microsoft.com/office/officeart/2011/layout/CircleProcess"/>
    <dgm:cxn modelId="{D42DE3B8-EEEC-4170-99C8-697C85234214}" type="presParOf" srcId="{8F201079-6EBF-4BE6-970A-8AB27983B44F}" destId="{2E011E9E-DC08-4B2C-BDC6-ABCCDF5C77AA}" srcOrd="15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6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01D0-5D44-4B03-8325-D909D88AD1B2}">
      <dsp:nvSpPr>
        <dsp:cNvPr id="0" name=""/>
        <dsp:cNvSpPr/>
      </dsp:nvSpPr>
      <dsp:spPr>
        <a:xfrm>
          <a:off x="9529182" y="958469"/>
          <a:ext cx="1756607" cy="17562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4FC10-6A3B-49C1-B3DF-B90BC10597F1}">
      <dsp:nvSpPr>
        <dsp:cNvPr id="0" name=""/>
        <dsp:cNvSpPr/>
      </dsp:nvSpPr>
      <dsp:spPr>
        <a:xfrm>
          <a:off x="9588331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 dirty="0"/>
            <a:t>1. maí til 2023</a:t>
          </a:r>
        </a:p>
      </dsp:txBody>
      <dsp:txXfrm>
        <a:off x="9822694" y="1251232"/>
        <a:ext cx="1170699" cy="1170746"/>
      </dsp:txXfrm>
    </dsp:sp>
    <dsp:sp modelId="{698C9443-D6CE-405B-8986-C8662DB907A6}">
      <dsp:nvSpPr>
        <dsp:cNvPr id="0" name=""/>
        <dsp:cNvSpPr/>
      </dsp:nvSpPr>
      <dsp:spPr>
        <a:xfrm rot="2700000">
          <a:off x="771466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777369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 dirty="0"/>
            <a:t>1.     Maí </a:t>
          </a:r>
        </a:p>
      </dsp:txBody>
      <dsp:txXfrm>
        <a:off x="8008054" y="1251232"/>
        <a:ext cx="1170699" cy="1170746"/>
      </dsp:txXfrm>
    </dsp:sp>
    <dsp:sp modelId="{9CCD2B3B-780B-4E18-9F77-312B3BFA7EA5}">
      <dsp:nvSpPr>
        <dsp:cNvPr id="0" name=""/>
        <dsp:cNvSpPr/>
      </dsp:nvSpPr>
      <dsp:spPr>
        <a:xfrm rot="2700000">
          <a:off x="590002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595905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/>
            <a:t>2.   Apríl </a:t>
          </a:r>
        </a:p>
      </dsp:txBody>
      <dsp:txXfrm>
        <a:off x="6193413" y="1251232"/>
        <a:ext cx="1170699" cy="1170746"/>
      </dsp:txXfrm>
    </dsp:sp>
    <dsp:sp modelId="{BEF4AB4A-FE4F-4A5C-A52C-A6952365895B}">
      <dsp:nvSpPr>
        <dsp:cNvPr id="0" name=""/>
        <dsp:cNvSpPr/>
      </dsp:nvSpPr>
      <dsp:spPr>
        <a:xfrm rot="2700000">
          <a:off x="4085384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144409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/>
            <a:t>15. Mars</a:t>
          </a:r>
        </a:p>
      </dsp:txBody>
      <dsp:txXfrm>
        <a:off x="4377656" y="1251232"/>
        <a:ext cx="1170699" cy="1170746"/>
      </dsp:txXfrm>
    </dsp:sp>
    <dsp:sp modelId="{D36088E0-86BB-4198-9662-B3E6712F1D71}">
      <dsp:nvSpPr>
        <dsp:cNvPr id="0" name=""/>
        <dsp:cNvSpPr/>
      </dsp:nvSpPr>
      <dsp:spPr>
        <a:xfrm rot="2700000">
          <a:off x="227074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329768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 dirty="0"/>
            <a:t>1. Febrúar </a:t>
          </a:r>
        </a:p>
      </dsp:txBody>
      <dsp:txXfrm>
        <a:off x="2563016" y="1251232"/>
        <a:ext cx="1170699" cy="1170746"/>
      </dsp:txXfrm>
    </dsp:sp>
    <dsp:sp modelId="{A9BF9816-E644-46C0-A887-934188E967DE}">
      <dsp:nvSpPr>
        <dsp:cNvPr id="0" name=""/>
        <dsp:cNvSpPr/>
      </dsp:nvSpPr>
      <dsp:spPr>
        <a:xfrm rot="2700000">
          <a:off x="45610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14012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b="1" kern="1200"/>
            <a:t>15. Janúar</a:t>
          </a:r>
        </a:p>
      </dsp:txBody>
      <dsp:txXfrm>
        <a:off x="748375" y="1251232"/>
        <a:ext cx="1170699" cy="117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19.5.2021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8256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183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487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etrivinnutimi.is/library/Vaktavinna/Afgrei%c3%b0sluferill%20m%c3%a1la_%20Farvegur%20fyrir%20hvern%20launagrei%c3%b0anda_mars.2021%20-%20Copy%20(1)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etrivinnutimi.is/vaktavinna/spurt-og-svara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3832860"/>
            <a:ext cx="4888365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með launagreiðendum og verkefnastjórn </a:t>
            </a:r>
          </a:p>
          <a:p>
            <a:endParaRPr lang="en-GB" sz="2800" b="0" noProof="1"/>
          </a:p>
          <a:p>
            <a:r>
              <a:rPr lang="en-GB" sz="2800" b="0" dirty="0"/>
              <a:t>19. maí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D22B2-BC95-459A-93B6-8DB93F48AF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42703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Vaktahvati og launatímabil – á við útborgun 1. júní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54703-973D-4D2F-8CB4-31A435D2E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495410"/>
            <a:ext cx="9310094" cy="888868"/>
          </a:xfrm>
        </p:spPr>
        <p:txBody>
          <a:bodyPr/>
          <a:lstStyle/>
          <a:p>
            <a:r>
              <a:rPr lang="is-IS" sz="2000" dirty="0"/>
              <a:t>Ef launatímabil er styttra en venjulega eru taldir vinnudagar innan tímabils og deilt með 30,4 til að fá hlutfall sem þarf að uppfylla í vaktahvata. </a:t>
            </a:r>
          </a:p>
          <a:p>
            <a:pPr lvl="1"/>
            <a:endParaRPr lang="is-IS" dirty="0"/>
          </a:p>
          <a:p>
            <a:endParaRPr lang="is-IS" dirty="0"/>
          </a:p>
        </p:txBody>
      </p:sp>
      <p:pic>
        <p:nvPicPr>
          <p:cNvPr id="2050" name="Picture 2" descr="Minimum Wage Law in California (2021 &amp; Beyond)">
            <a:extLst>
              <a:ext uri="{FF2B5EF4-FFF2-40B4-BE49-F238E27FC236}">
                <a16:creationId xmlns:a16="http://schemas.microsoft.com/office/drawing/2014/main" id="{345EFC3D-29D8-4B97-AC57-CA39381C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25" y="2859594"/>
            <a:ext cx="4771686" cy="238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63696DA-CCE2-4A4F-AFB4-50E9481EE3C8}"/>
              </a:ext>
            </a:extLst>
          </p:cNvPr>
          <p:cNvSpPr txBox="1">
            <a:spLocks/>
          </p:cNvSpPr>
          <p:nvPr/>
        </p:nvSpPr>
        <p:spPr>
          <a:xfrm>
            <a:off x="1141413" y="2859594"/>
            <a:ext cx="5606097" cy="3386979"/>
          </a:xfrm>
          <a:prstGeom prst="rect">
            <a:avLst/>
          </a:prstGeom>
          <a:solidFill>
            <a:srgbClr val="CBE4C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is-IS" b="1" i="1" dirty="0"/>
              <a:t>Dæmi:</a:t>
            </a:r>
          </a:p>
          <a:p>
            <a:pPr lvl="1"/>
            <a:r>
              <a:rPr lang="is-IS" i="1" dirty="0"/>
              <a:t>Maí 2021 – Launatímabil 16. – 15. hvers mánaðar</a:t>
            </a:r>
          </a:p>
          <a:p>
            <a:pPr lvl="1"/>
            <a:r>
              <a:rPr lang="is-IS" i="1" dirty="0"/>
              <a:t>Þarf að uppfylla:</a:t>
            </a:r>
          </a:p>
          <a:p>
            <a:pPr lvl="1"/>
            <a:r>
              <a:rPr lang="is-IS" sz="1600" i="1" dirty="0"/>
              <a:t>Unnir tímar utan dagvinnumarka: 	</a:t>
            </a:r>
          </a:p>
          <a:p>
            <a:pPr lvl="1"/>
            <a:r>
              <a:rPr lang="is-IS" sz="1600" i="1" dirty="0"/>
              <a:t>	42/30,4*fjöldi daga</a:t>
            </a:r>
          </a:p>
          <a:p>
            <a:pPr lvl="1"/>
            <a:r>
              <a:rPr lang="is-IS" sz="1600" i="1" dirty="0"/>
              <a:t>Fjöldi tegunda:</a:t>
            </a:r>
          </a:p>
          <a:p>
            <a:pPr lvl="1"/>
            <a:r>
              <a:rPr lang="is-IS" sz="1600" i="1" dirty="0"/>
              <a:t>	2-4 tegundir vakta</a:t>
            </a:r>
          </a:p>
          <a:p>
            <a:pPr lvl="1"/>
            <a:r>
              <a:rPr lang="is-IS" sz="1600" i="1" dirty="0"/>
              <a:t>Fjöldi stunda á hverri tegund: 	</a:t>
            </a:r>
          </a:p>
          <a:p>
            <a:pPr lvl="1"/>
            <a:r>
              <a:rPr lang="is-IS" sz="1600" i="1" dirty="0"/>
              <a:t>	15/30,4*fjöldi daga </a:t>
            </a:r>
          </a:p>
          <a:p>
            <a:pPr lvl="1"/>
            <a:r>
              <a:rPr lang="is-IS" sz="1600" i="1" dirty="0"/>
              <a:t>Fjöldi </a:t>
            </a:r>
            <a:r>
              <a:rPr lang="is-IS" sz="1600" i="1" dirty="0" err="1"/>
              <a:t>mætinga</a:t>
            </a:r>
            <a:r>
              <a:rPr lang="is-IS" sz="1600" i="1" dirty="0"/>
              <a:t>: </a:t>
            </a:r>
          </a:p>
          <a:p>
            <a:pPr lvl="1"/>
            <a:r>
              <a:rPr lang="is-IS" sz="1600" i="1" dirty="0"/>
              <a:t> 	14-19/30,4*fjöldi daga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9583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25B84E-ABAA-4E74-823C-A2371E5F6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630971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Vaktahvati og mánaðarlaun – á við útborgun 1. júní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772B5-D177-4F8B-AB61-D1F447546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727958"/>
            <a:ext cx="10754333" cy="1701042"/>
          </a:xfrm>
        </p:spPr>
        <p:txBody>
          <a:bodyPr/>
          <a:lstStyle/>
          <a:p>
            <a:r>
              <a:rPr lang="is-IS" sz="2000" dirty="0"/>
              <a:t>Vaktahvati greiðist sem </a:t>
            </a:r>
            <a:r>
              <a:rPr lang="is-IS" sz="2000" b="1" dirty="0"/>
              <a:t>hlutfall mánaðarlauna </a:t>
            </a:r>
            <a:r>
              <a:rPr lang="is-IS" sz="2000" dirty="0"/>
              <a:t>vegna fjölbreytileika og fjölda vakta á launatímabili samkvæmt skiplögðum vöktum innan vinnutímaskyldu.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Vaktahvati greiðist í hlutfalli við starfshlutfall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/>
              <a:t>Vaktahvati greiðist sem hlutfall ef launatímabil er skert</a:t>
            </a:r>
          </a:p>
        </p:txBody>
      </p:sp>
      <p:pic>
        <p:nvPicPr>
          <p:cNvPr id="1026" name="Picture 2" descr="How Wage and Hour Laws Apply to You » Residence Style">
            <a:extLst>
              <a:ext uri="{FF2B5EF4-FFF2-40B4-BE49-F238E27FC236}">
                <a16:creationId xmlns:a16="http://schemas.microsoft.com/office/drawing/2014/main" id="{4F1BD709-0142-41DC-838C-0D39AE40B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4" y="3576513"/>
            <a:ext cx="4480560" cy="25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C6BAD6B-DF38-44C0-8F5E-85D54E58A90B}"/>
              </a:ext>
            </a:extLst>
          </p:cNvPr>
          <p:cNvSpPr txBox="1">
            <a:spLocks/>
          </p:cNvSpPr>
          <p:nvPr/>
        </p:nvSpPr>
        <p:spPr>
          <a:xfrm>
            <a:off x="1313494" y="3576513"/>
            <a:ext cx="4292903" cy="1573629"/>
          </a:xfrm>
          <a:prstGeom prst="rect">
            <a:avLst/>
          </a:prstGeom>
          <a:solidFill>
            <a:srgbClr val="CBE4CE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800" b="1" i="1" dirty="0"/>
              <a:t>Dæmi:</a:t>
            </a:r>
          </a:p>
          <a:p>
            <a:r>
              <a:rPr lang="is-IS" sz="1800" i="1" dirty="0"/>
              <a:t>85% starfsmaður getur fengið 12,5% vaktahvata en af 85% hlutfalli mánaðarlauna </a:t>
            </a:r>
          </a:p>
          <a:p>
            <a:endParaRPr lang="is-IS" sz="1800" i="1" dirty="0"/>
          </a:p>
        </p:txBody>
      </p:sp>
    </p:spTree>
    <p:extLst>
      <p:ext uri="{BB962C8B-B14F-4D97-AF65-F5344CB8AC3E}">
        <p14:creationId xmlns:p14="http://schemas.microsoft.com/office/powerpoint/2010/main" val="370613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AAA5F-1741-4A94-AB60-37C0F37AFD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88" y="638114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Dæmi um birtingarmynd – 15 daga tímabil – Maí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A685B-1DEA-408F-9B5B-CD98BBC0D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" t="22166" r="33494" b="11005"/>
          <a:stretch/>
        </p:blipFill>
        <p:spPr>
          <a:xfrm>
            <a:off x="1141587" y="1693388"/>
            <a:ext cx="9901547" cy="4526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96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9423CE-A846-4373-A35F-569903CC6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7964" y="2534772"/>
            <a:ext cx="5309087" cy="1304019"/>
          </a:xfrm>
        </p:spPr>
        <p:txBody>
          <a:bodyPr/>
          <a:lstStyle/>
          <a:p>
            <a:r>
              <a:rPr lang="is-IS" dirty="0"/>
              <a:t>Almennt um aukin starfshlutföll vegna betri vinnutíma í vaktavinnu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9F025-11EB-4753-9922-8DE39A35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" y="292389"/>
            <a:ext cx="1066800" cy="361950"/>
          </a:xfrm>
          <a:prstGeom prst="rect">
            <a:avLst/>
          </a:prstGeom>
        </p:spPr>
      </p:pic>
      <p:pic>
        <p:nvPicPr>
          <p:cNvPr id="3" name="Picture 2" descr="Percent GIFs | Tenor">
            <a:extLst>
              <a:ext uri="{FF2B5EF4-FFF2-40B4-BE49-F238E27FC236}">
                <a16:creationId xmlns:a16="http://schemas.microsoft.com/office/drawing/2014/main" id="{3E605E09-D863-4BEB-9867-CD53432D4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51" y="1467066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4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C5E52-0421-47D5-88D9-1DFAF6934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84"/>
          <a:stretch/>
        </p:blipFill>
        <p:spPr>
          <a:xfrm>
            <a:off x="1429721" y="414433"/>
            <a:ext cx="9332558" cy="52257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307968-C69E-4352-8504-1979004A0F26}"/>
              </a:ext>
            </a:extLst>
          </p:cNvPr>
          <p:cNvSpPr/>
          <p:nvPr/>
        </p:nvSpPr>
        <p:spPr>
          <a:xfrm>
            <a:off x="756302" y="5691535"/>
            <a:ext cx="10679395" cy="976479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dirty="0"/>
              <a:t>Þar sem enn er </a:t>
            </a:r>
            <a:r>
              <a:rPr lang="is-IS" sz="2800" dirty="0" err="1"/>
              <a:t>mönnunargat</a:t>
            </a:r>
            <a:r>
              <a:rPr lang="is-IS" sz="2800" dirty="0"/>
              <a:t> til staðar =&gt; Hvetja fólk í hlutastarfi til að auka við sig starfshlutfall!</a:t>
            </a:r>
          </a:p>
        </p:txBody>
      </p:sp>
    </p:spTree>
    <p:extLst>
      <p:ext uri="{BB962C8B-B14F-4D97-AF65-F5344CB8AC3E}">
        <p14:creationId xmlns:p14="http://schemas.microsoft.com/office/powerpoint/2010/main" val="5249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65FC2-CE23-412D-B7BD-848678149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5" y="3154770"/>
            <a:ext cx="9176858" cy="1304019"/>
          </a:xfrm>
        </p:spPr>
        <p:txBody>
          <a:bodyPr/>
          <a:lstStyle/>
          <a:p>
            <a:r>
              <a:rPr lang="is-IS" dirty="0"/>
              <a:t>Endurskoðað minnisblað um jöfnun vinnuskila</a:t>
            </a:r>
          </a:p>
        </p:txBody>
      </p:sp>
    </p:spTree>
    <p:extLst>
      <p:ext uri="{BB962C8B-B14F-4D97-AF65-F5344CB8AC3E}">
        <p14:creationId xmlns:p14="http://schemas.microsoft.com/office/powerpoint/2010/main" val="339773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C7A366-AF1F-47CA-990A-035493BDF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3223" y="56340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Endurskoðað minnisblað um jöfnun vinnuskila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BFCE4-AC3E-46EB-8F6C-7229A3B3C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7" y="1701957"/>
            <a:ext cx="9901546" cy="459263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Við gildistöku betri vinnutíma í vaktavinnu 1. maí 2021, varð breyting á helgidagafríi og bætingu.  Nýtt fyrirkomulag, jöfnun vinnuskila, verður tekið upp þess í stað.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Breytingin felur í sér að árleg vinnuskylda vaktavinnufólks sem vinnur á reglubundnum vöktum verður að jafnaði sú sama og hjá dagvinnufólki. Þannig lækkar vinnuskylda vaktavinnufólks miðað við fullt starf um 7,2 vinnuskyldustundir vegna hvers sérstaks frídags og stórhátíðardags sem falla til á mánudegi til föstudags.  Aðfangadagur og gamlársdagur eru með sérstöðu, en þá daga lækkar vinnuskylda um 3,6 klukkustundir fyrir hvorn dag miðað við fullt starf (vinnuskylda er eingöngu milli kl. 8 og 12 þessa daga). Lækkun vinnuskyldu á við hvort sem starfsfólk er við vinnu á sérstökum frídegi/stórhátíðardegi eða ekki. Sem dæmi þá lækkar vinnuskylda starfsmanns í júnímánuði um 7,2 klst. ef 17. júní ber upp á virkan dag.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889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CE294-BF05-4E6C-9F7B-08D3CA8C4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8049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Hvernig virkar jöfnun vinnuskila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7A83-1D1C-44B9-A6B7-9AC397965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2"/>
          <a:stretch/>
        </p:blipFill>
        <p:spPr>
          <a:xfrm>
            <a:off x="1783279" y="1661320"/>
            <a:ext cx="7497451" cy="47052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957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3EE09-5CA4-4898-9494-A38E287AFD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9223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Skipulag vakta og jöfnun vinnuskila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86068-70F5-4056-B775-2874FBB9C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6" y="1319149"/>
            <a:ext cx="8323513" cy="5538851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Mánaðarleg vinnuskylda starfsfólks er ólík milli mánaða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lmanaksmánuðir </a:t>
            </a:r>
            <a:endParaRPr lang="is-I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Þá mánuði sem rauðir dagar falla á virkan dag fækkar klst. á vaktskrá sem því nemur.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Stjórnendur og vaktasmiðir þurfa að hafa eftirfarandi þætti í huga við skipulag vakta: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Huga að fjölda mætinga á hverju launatímabili m.t.t. vaktahvata.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Leitast 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við að vinnuskil starfsfólks í vaktavinnu séu sem jöfnust milli launatímabila og endurspegli vinnuskyldu. Með þeim hætti verða áhrif breytilegrar vinnuskyldu skv. almanaki sem minnst, stuðlað er að jöfnun í vaktahvata og launum starfsfólks.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Sérstaklega þarf að hafa í huga möguleg áhrif minni vinnuskyldu á vaktahvata þegar fleiri en einn rauðan dag ber upp á virka daga innan vaktatímabils/vaktskrár (það á einkum við í apríl).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Huga þarf að stöðu vinnuskila ef samkomulag er um að safna saman fleiri en einum rauðum degi sem ber upp á virkan dag.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Huga þarf að áhrifum jöfnunar vinnuskila á mönnun í starfsemi og horfa til þess að manna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mönnunargat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sem af því getur skapast.</a:t>
            </a:r>
            <a:b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DAEC0E-17E1-48B2-8CED-81EE7ACEC5D2}"/>
              </a:ext>
            </a:extLst>
          </p:cNvPr>
          <p:cNvSpPr/>
          <p:nvPr/>
        </p:nvSpPr>
        <p:spPr>
          <a:xfrm>
            <a:off x="9639656" y="3088129"/>
            <a:ext cx="2204815" cy="1526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800" b="1" dirty="0"/>
              <a:t>Eftirfylgni</a:t>
            </a:r>
          </a:p>
        </p:txBody>
      </p:sp>
    </p:spTree>
    <p:extLst>
      <p:ext uri="{BB962C8B-B14F-4D97-AF65-F5344CB8AC3E}">
        <p14:creationId xmlns:p14="http://schemas.microsoft.com/office/powerpoint/2010/main" val="4004546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0286" y="1086688"/>
            <a:ext cx="3772579" cy="1304019"/>
          </a:xfrm>
        </p:spPr>
        <p:txBody>
          <a:bodyPr/>
          <a:lstStyle/>
          <a:p>
            <a:r>
              <a:rPr lang="is-IS" dirty="0"/>
              <a:t>Eftirfylgni </a:t>
            </a:r>
          </a:p>
        </p:txBody>
      </p:sp>
      <p:pic>
        <p:nvPicPr>
          <p:cNvPr id="3074" name="Picture 2" descr="The Gold Is In The Follow Up">
            <a:extLst>
              <a:ext uri="{FF2B5EF4-FFF2-40B4-BE49-F238E27FC236}">
                <a16:creationId xmlns:a16="http://schemas.microsoft.com/office/drawing/2014/main" id="{000F94AF-F6C7-4195-9DD6-0DFDD643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0" y="1974078"/>
            <a:ext cx="8374521" cy="43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7651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183610" cy="5089715"/>
          </a:xfrm>
        </p:spPr>
        <p:txBody>
          <a:bodyPr lIns="91440" tIns="45720" rIns="91440" bIns="45720" anchor="t"/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Fræðsluefni vegna fyrstu útborgunar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Vaktahvati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Starfshlutfall og </a:t>
            </a:r>
            <a:r>
              <a:rPr lang="is-IS" sz="2200" dirty="0" err="1">
                <a:latin typeface="Calibri" panose="020F0502020204030204" pitchFamily="34" charset="0"/>
              </a:rPr>
              <a:t>mönnunargat</a:t>
            </a:r>
            <a:endParaRPr lang="is-IS" sz="2200" dirty="0"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Endurskoðað minnisblað um jöfnun vinnuskila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effectLst/>
                <a:latin typeface="Calibri" panose="020F0502020204030204" pitchFamily="34" charset="0"/>
              </a:rPr>
              <a:t>Lykilmælikvarðar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>
                <a:latin typeface="Calibri" panose="020F0502020204030204" pitchFamily="34" charset="0"/>
              </a:rPr>
              <a:t>Fundir </a:t>
            </a:r>
            <a:r>
              <a:rPr lang="is-IS" sz="2200" dirty="0">
                <a:latin typeface="Calibri" panose="020F0502020204030204" pitchFamily="34" charset="0"/>
              </a:rPr>
              <a:t>framundan</a:t>
            </a:r>
            <a:endParaRPr lang="is-IS" sz="2200" dirty="0">
              <a:effectLst/>
              <a:latin typeface="Calibri" panose="020F050202020403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75438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6" y="1678073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6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F6D6E7-3F26-4C71-86F2-AD6A739B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5" y="768348"/>
            <a:ext cx="10954525" cy="52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Fundir framundan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025B4A-CA7F-4B1B-B162-D1FEAB8A6BB0}"/>
              </a:ext>
            </a:extLst>
          </p:cNvPr>
          <p:cNvSpPr/>
          <p:nvPr/>
        </p:nvSpPr>
        <p:spPr>
          <a:xfrm>
            <a:off x="8944600" y="1612832"/>
            <a:ext cx="3016570" cy="1816168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Miðvikudagur 9. júní kl. 10-11</a:t>
            </a:r>
          </a:p>
          <a:p>
            <a:pPr algn="ctr"/>
            <a:r>
              <a:rPr lang="is-IS" sz="2400" dirty="0"/>
              <a:t>Eftir fyrstu launaútborgun</a:t>
            </a: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A144227-6060-4646-936A-C0F2CA3D96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9819" y="786396"/>
            <a:ext cx="6226949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Efni næsta fundar</a:t>
            </a:r>
            <a:r>
              <a:rPr lang="is-IS"/>
              <a:t>	</a:t>
            </a:r>
          </a:p>
        </p:txBody>
      </p:sp>
      <p:sp>
        <p:nvSpPr>
          <p:cNvPr id="4" name="Textastaðgengill 2">
            <a:extLst>
              <a:ext uri="{FF2B5EF4-FFF2-40B4-BE49-F238E27FC236}">
                <a16:creationId xmlns:a16="http://schemas.microsoft.com/office/drawing/2014/main" id="{CF2A1269-C7EB-4DC0-850C-29AF5336B328}"/>
              </a:ext>
            </a:extLst>
          </p:cNvPr>
          <p:cNvSpPr txBox="1">
            <a:spLocks/>
          </p:cNvSpPr>
          <p:nvPr/>
        </p:nvSpPr>
        <p:spPr>
          <a:xfrm>
            <a:off x="1219198" y="2301238"/>
            <a:ext cx="4432995" cy="2270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Útistandandi mál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Mál líðandi stundar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/>
              </a:rPr>
              <a:t>Reynslusögur</a:t>
            </a:r>
            <a:endParaRPr lang="en-US" sz="2000" dirty="0">
              <a:solidFill>
                <a:srgbClr val="000000"/>
              </a:solidFill>
              <a:latin typeface="+mn-lt"/>
              <a:cs typeface="Arial"/>
            </a:endParaRPr>
          </a:p>
          <a:p>
            <a:pPr marL="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122" name="Picture 2" descr="day wink GIF">
            <a:extLst>
              <a:ext uri="{FF2B5EF4-FFF2-40B4-BE49-F238E27FC236}">
                <a16:creationId xmlns:a16="http://schemas.microsoft.com/office/drawing/2014/main" id="{C9349F03-152B-4632-87FE-636DE1F544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2" y="1440179"/>
            <a:ext cx="399288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6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s brain questions - Google Search | Powerpoint animation, Animated  clipart, Sculpture lessons">
            <a:extLst>
              <a:ext uri="{FF2B5EF4-FFF2-40B4-BE49-F238E27FC236}">
                <a16:creationId xmlns:a16="http://schemas.microsoft.com/office/drawing/2014/main" id="{D3E22C6B-9321-4B65-91F1-BFA56BC47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08" y="482832"/>
            <a:ext cx="5460683" cy="62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étthyrningur 4">
            <a:extLst>
              <a:ext uri="{FF2B5EF4-FFF2-40B4-BE49-F238E27FC236}">
                <a16:creationId xmlns:a16="http://schemas.microsoft.com/office/drawing/2014/main" id="{7E9285A6-7954-4B97-8713-3C65ECED512B}"/>
              </a:ext>
            </a:extLst>
          </p:cNvPr>
          <p:cNvSpPr/>
          <p:nvPr/>
        </p:nvSpPr>
        <p:spPr>
          <a:xfrm>
            <a:off x="426720" y="777240"/>
            <a:ext cx="1280160" cy="73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458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BDB35-1F73-4D19-8A26-692F7B20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6" y="204537"/>
            <a:ext cx="10287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3798B-E7FE-4F15-B22A-256CBBE58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6" y="252162"/>
            <a:ext cx="1066800" cy="361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25B32C-BA12-4821-9412-5189E74DA61C}"/>
              </a:ext>
            </a:extLst>
          </p:cNvPr>
          <p:cNvSpPr/>
          <p:nvPr/>
        </p:nvSpPr>
        <p:spPr>
          <a:xfrm>
            <a:off x="0" y="0"/>
            <a:ext cx="1256522" cy="864637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66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739314"/>
              </p:ext>
            </p:extLst>
          </p:nvPr>
        </p:nvGraphicFramePr>
        <p:xfrm>
          <a:off x="416453" y="1221536"/>
          <a:ext cx="11377949" cy="36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840520" y="4012707"/>
            <a:ext cx="1699260" cy="2476796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2728370" y="4012706"/>
            <a:ext cx="1699260" cy="2476796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Mat stjórnanda á því hvort </a:t>
            </a:r>
            <a:r>
              <a:rPr lang="is-IS" sz="2000" noProof="1"/>
              <a:t>mönnunar-</a:t>
            </a:r>
            <a:r>
              <a:rPr lang="is-IS" sz="200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4570542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6419799" y="4012706"/>
            <a:ext cx="1631127" cy="247679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8200923" y="4012707"/>
            <a:ext cx="1631127" cy="2476795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201318"/>
            <a:ext cx="1699260" cy="135177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sz="2800" b="1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8050927" y="1458869"/>
            <a:ext cx="3932066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6">
            <a:extLst>
              <a:ext uri="{FF2B5EF4-FFF2-40B4-BE49-F238E27FC236}">
                <a16:creationId xmlns:a16="http://schemas.microsoft.com/office/drawing/2014/main" id="{8C4BC86E-D596-49B2-8C23-C38E15499929}"/>
              </a:ext>
            </a:extLst>
          </p:cNvPr>
          <p:cNvSpPr/>
          <p:nvPr/>
        </p:nvSpPr>
        <p:spPr>
          <a:xfrm>
            <a:off x="10126674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dirty="0" err="1">
                <a:solidFill>
                  <a:srgbClr val="032742"/>
                </a:solidFill>
              </a:rPr>
              <a:t>Eftir-fylgni</a:t>
            </a:r>
            <a:r>
              <a:rPr lang="is-IS" sz="3600" dirty="0">
                <a:solidFill>
                  <a:srgbClr val="0327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3BAAE-106E-4500-BA85-4D05744E9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2050" y="2881304"/>
            <a:ext cx="4510855" cy="1304019"/>
          </a:xfrm>
        </p:spPr>
        <p:txBody>
          <a:bodyPr/>
          <a:lstStyle/>
          <a:p>
            <a:r>
              <a:rPr lang="is-IS" dirty="0"/>
              <a:t>Fræðsluefni vegna fyrstu útborgunar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B1483-9A40-4AC2-A6E2-4B66F30A2A79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pic>
        <p:nvPicPr>
          <p:cNvPr id="3074" name="Picture 2" descr="There isn't a “right” way for couples to manage finances together, just an  important thing to remember: both should feel… | Money animation, Money  cash, Money icons">
            <a:extLst>
              <a:ext uri="{FF2B5EF4-FFF2-40B4-BE49-F238E27FC236}">
                <a16:creationId xmlns:a16="http://schemas.microsoft.com/office/drawing/2014/main" id="{74835736-00CA-4136-B7D5-8D5F6F1C7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606075"/>
            <a:ext cx="5772683" cy="43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7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10385-B2C3-4BDB-A3E2-9609935342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427037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Fræðsluefni í vinnslu fyrir fyrstu útborgun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D607E-7BCE-4D28-9721-0BA08C6EFD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275798"/>
            <a:ext cx="9901547" cy="1528718"/>
          </a:xfrm>
        </p:spPr>
        <p:txBody>
          <a:bodyPr/>
          <a:lstStyle/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Fræðslumyndband vegna launaseðils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Glærukynning vegna launaseðils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is-I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Spurt og svarað fyrir starfsfólk og stjórnendur </a:t>
            </a:r>
            <a:endParaRPr lang="is-IS" sz="2200" dirty="0"/>
          </a:p>
        </p:txBody>
      </p:sp>
      <p:pic>
        <p:nvPicPr>
          <p:cNvPr id="2050" name="Picture 2" descr="Management Information System | Introduction to MIS">
            <a:extLst>
              <a:ext uri="{FF2B5EF4-FFF2-40B4-BE49-F238E27FC236}">
                <a16:creationId xmlns:a16="http://schemas.microsoft.com/office/drawing/2014/main" id="{CB69D1ED-4267-48A7-AFBB-A7F4C2D4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956" y="3010253"/>
            <a:ext cx="7733234" cy="35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004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D9F4C-DF75-4E26-8A90-95807EC78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03697"/>
            <a:ext cx="9901547" cy="789927"/>
          </a:xfrm>
        </p:spPr>
        <p:txBody>
          <a:bodyPr/>
          <a:lstStyle/>
          <a:p>
            <a:r>
              <a:rPr lang="is-IS" sz="3600" b="1" i="0" dirty="0">
                <a:solidFill>
                  <a:srgbClr val="032742"/>
                </a:solidFill>
                <a:effectLst/>
                <a:latin typeface="Calibri" panose="020F0502020204030204" pitchFamily="34" charset="0"/>
              </a:rPr>
              <a:t>Útborgun launa 1. júní og mögulegar leiðréttingar </a:t>
            </a:r>
            <a:r>
              <a:rPr lang="is-IS" sz="3600" b="0" i="0" dirty="0">
                <a:solidFill>
                  <a:srgbClr val="032742"/>
                </a:solidFill>
                <a:effectLst/>
                <a:latin typeface="Calibri" panose="020F0502020204030204" pitchFamily="34" charset="0"/>
              </a:rPr>
              <a:t> </a:t>
            </a:r>
            <a:endParaRPr lang="is-IS" b="0" i="0" dirty="0">
              <a:solidFill>
                <a:srgbClr val="032742"/>
              </a:solidFill>
              <a:effectLst/>
              <a:latin typeface="Calibri" panose="020F0502020204030204" pitchFamily="34" charset="0"/>
            </a:endParaRPr>
          </a:p>
          <a:p>
            <a:endParaRPr lang="is-IS" dirty="0">
              <a:solidFill>
                <a:srgbClr val="03274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5AA1-9474-4F38-9162-FD37433DE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5226" y="1577062"/>
            <a:ext cx="10472322" cy="4592638"/>
          </a:xfrm>
        </p:spPr>
        <p:txBody>
          <a:bodyPr/>
          <a:lstStyle/>
          <a:p>
            <a:pPr algn="l" rtl="0" fontAlgn="base"/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Starfsfólk telst lækka í launum ef vinnutímabreytingarnar einar og sér leiða af sér launalækkun.  </a:t>
            </a:r>
            <a:endParaRPr lang="is-I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is-I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Starfsfólk á að leita til síns stjórnanda</a:t>
            </a: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ef það telur sig ekki fá rétta útborgun launa 1. júní. Ef starfsmaður fær ekki fullnægjandi svör, að hans mati, er honum bent á að hafa samband við sitt stéttarfélag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 stjórnandi þarfnast frekari útskýringa til að geta svarað starfsmanni leitar hann til launafulltrúa</a:t>
            </a:r>
            <a:endParaRPr lang="is-I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is-I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 mál fær ekki úrlausn í samtali starfsmanns og stjórnanda virkjast </a:t>
            </a:r>
            <a:r>
              <a:rPr lang="is-IS" sz="2400" b="0" i="0" u="sng" strike="noStrike" dirty="0">
                <a:solidFill>
                  <a:srgbClr val="4471C4"/>
                </a:solidFill>
                <a:effectLst/>
                <a:latin typeface="Calibri" panose="020F0502020204030204" pitchFamily="34" charset="0"/>
                <a:hlinkClick r:id="rId2"/>
              </a:rPr>
              <a:t>Ferill einstakra mála</a:t>
            </a:r>
            <a:r>
              <a:rPr lang="is-IS" sz="2400" b="1" i="0" u="sng" strike="noStrike" dirty="0">
                <a:solidFill>
                  <a:srgbClr val="4471C4"/>
                </a:solidFill>
                <a:effectLst/>
                <a:latin typeface="Calibri" panose="020F0502020204030204" pitchFamily="34" charset="0"/>
                <a:hlinkClick r:id="rId2"/>
              </a:rPr>
              <a:t> </a:t>
            </a:r>
            <a:endParaRPr lang="is-I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86214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E3415-9CF5-4BFF-9F0F-C3EF46F0B1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8663" y="620517"/>
            <a:ext cx="504733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Ferill mála sem upp koma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18F8F-5B49-4911-B3D5-D2E866E2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95" y="479880"/>
            <a:ext cx="4968753" cy="623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CFA47-6791-4775-81AE-F66D2834D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894" y="1274456"/>
            <a:ext cx="9426226" cy="516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11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3E7F3-CC6C-43BC-AF4D-986C69F6D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9040" y="59690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Algengustu spurningar og svör í Spurt og svarað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19AA3D80-6170-4C83-BE7C-33A038C94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5" y="1386832"/>
            <a:ext cx="7974609" cy="243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281EBB-7ADC-43E5-83D2-1A5DBD2DB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111" y="2525620"/>
            <a:ext cx="6334171" cy="395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F1E0F-8436-4C8D-BB4C-528F4A90E9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Stéttarfélag hvers starfsmanns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2022D-179F-4165-B9B7-427BBF38E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sz="2000" b="1" dirty="0"/>
              <a:t>Hverjir eru aðilar að betri vinnutíma í vaktavinnu?</a:t>
            </a:r>
          </a:p>
          <a:p>
            <a:r>
              <a:rPr lang="is-IS" sz="1800" b="1" i="1" dirty="0"/>
              <a:t>Vaktavinnufólk hjá: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Ríki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Reykjavíkurborg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Sveitarfélögum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Samtökum fyrirtækja í velferðarþjónustu </a:t>
            </a:r>
          </a:p>
          <a:p>
            <a:r>
              <a:rPr lang="is-IS" sz="1800" b="1" i="1" dirty="0"/>
              <a:t>Vaktavinnufólk í eftirfarandi bandalögum/stéttarfélögum: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ASÍ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BHM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BSRB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1800" dirty="0"/>
              <a:t>Fíh</a:t>
            </a:r>
          </a:p>
        </p:txBody>
      </p:sp>
      <p:pic>
        <p:nvPicPr>
          <p:cNvPr id="5122" name="Picture 2" descr="GIF by Hootsuite">
            <a:extLst>
              <a:ext uri="{FF2B5EF4-FFF2-40B4-BE49-F238E27FC236}">
                <a16:creationId xmlns:a16="http://schemas.microsoft.com/office/drawing/2014/main" id="{DDFF491A-07E2-4619-8BF9-915EFC665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20" y="1592580"/>
            <a:ext cx="39014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919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1AEC1185B1A40B8C22CFA6E75963B" ma:contentTypeVersion="11" ma:contentTypeDescription="Create a new document." ma:contentTypeScope="" ma:versionID="0af29e14f8e1b5659a381283e627dee2">
  <xsd:schema xmlns:xsd="http://www.w3.org/2001/XMLSchema" xmlns:xs="http://www.w3.org/2001/XMLSchema" xmlns:p="http://schemas.microsoft.com/office/2006/metadata/properties" xmlns:ns2="a2136bab-dc0a-4432-b245-68a21579025f" xmlns:ns3="3a3e3c52-78ac-497f-93ea-854a23b373ee" targetNamespace="http://schemas.microsoft.com/office/2006/metadata/properties" ma:root="true" ma:fieldsID="9c47f0320e936e805d113a95bd97a4ff" ns2:_="" ns3:_="">
    <xsd:import namespace="a2136bab-dc0a-4432-b245-68a21579025f"/>
    <xsd:import namespace="3a3e3c52-78ac-497f-93ea-854a23b37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36bab-dc0a-4432-b245-68a215790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e3c52-78ac-497f-93ea-854a23b37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58149A-8247-47AF-95BF-30E7261AFE84}">
  <ds:schemaRefs>
    <ds:schemaRef ds:uri="3a3e3c52-78ac-497f-93ea-854a23b373ee"/>
    <ds:schemaRef ds:uri="a2136bab-dc0a-4432-b245-68a215790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CA608B-E80A-4D4E-BF51-873421C4BCE3}">
  <ds:schemaRefs>
    <ds:schemaRef ds:uri="3a3e3c52-78ac-497f-93ea-854a23b373ee"/>
    <ds:schemaRef ds:uri="a2136bab-dc0a-4432-b245-68a2157902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2053</TotalTime>
  <Words>828</Words>
  <Application>Microsoft Office PowerPoint</Application>
  <PresentationFormat>Widescreen</PresentationFormat>
  <Paragraphs>103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FiraGO Book</vt:lpstr>
      <vt:lpstr>FiraGO SemiBold</vt:lpstr>
      <vt:lpstr>Times New Roman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5</cp:revision>
  <dcterms:created xsi:type="dcterms:W3CDTF">2020-10-30T12:19:32Z</dcterms:created>
  <dcterms:modified xsi:type="dcterms:W3CDTF">2021-05-19T15:32:41Z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0x0101001C91AEC1185B1A40B8C22CFA6E75963B</vt:lpwstr>
  </property>
</Properties>
</file>