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31"/>
  </p:notesMasterIdLst>
  <p:sldIdLst>
    <p:sldId id="257" r:id="rId8"/>
    <p:sldId id="835" r:id="rId9"/>
    <p:sldId id="922" r:id="rId10"/>
    <p:sldId id="956" r:id="rId11"/>
    <p:sldId id="962" r:id="rId12"/>
    <p:sldId id="961" r:id="rId13"/>
    <p:sldId id="951" r:id="rId14"/>
    <p:sldId id="929" r:id="rId15"/>
    <p:sldId id="957" r:id="rId16"/>
    <p:sldId id="930" r:id="rId17"/>
    <p:sldId id="958" r:id="rId18"/>
    <p:sldId id="959" r:id="rId19"/>
    <p:sldId id="960" r:id="rId20"/>
    <p:sldId id="950" r:id="rId21"/>
    <p:sldId id="944" r:id="rId22"/>
    <p:sldId id="964" r:id="rId23"/>
    <p:sldId id="966" r:id="rId24"/>
    <p:sldId id="953" r:id="rId25"/>
    <p:sldId id="918" r:id="rId26"/>
    <p:sldId id="822" r:id="rId27"/>
    <p:sldId id="821" r:id="rId28"/>
    <p:sldId id="818" r:id="rId29"/>
    <p:sldId id="871" r:id="rId3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0AA7A-48DD-422F-9257-6A1760922B46}">
          <p14:sldIdLst>
            <p14:sldId id="257"/>
            <p14:sldId id="835"/>
            <p14:sldId id="922"/>
            <p14:sldId id="956"/>
            <p14:sldId id="962"/>
            <p14:sldId id="961"/>
            <p14:sldId id="951"/>
            <p14:sldId id="929"/>
            <p14:sldId id="957"/>
            <p14:sldId id="930"/>
            <p14:sldId id="958"/>
            <p14:sldId id="959"/>
            <p14:sldId id="960"/>
            <p14:sldId id="950"/>
            <p14:sldId id="944"/>
            <p14:sldId id="964"/>
            <p14:sldId id="966"/>
            <p14:sldId id="953"/>
            <p14:sldId id="918"/>
            <p14:sldId id="822"/>
            <p14:sldId id="821"/>
            <p14:sldId id="818"/>
            <p14:sldId id="8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60986E"/>
    <a:srgbClr val="85ABCD"/>
    <a:srgbClr val="E4F8E7"/>
    <a:srgbClr val="CBE4CE"/>
    <a:srgbClr val="09501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2675E732-AA48-4655-B06E-F89EA34EAFC8}"/>
    <pc:docChg chg="delSld modSld delSection modSection">
      <pc:chgData name="Bára Hildur Jóhannsdóttir - SATTI" userId="e2dc90b8-4ac3-45a6-926a-e79230d6dff4" providerId="ADAL" clId="{2675E732-AA48-4655-B06E-F89EA34EAFC8}" dt="2021-04-07T20:11:48.951" v="60" actId="47"/>
      <pc:docMkLst>
        <pc:docMk/>
      </pc:docMkLst>
      <pc:sldChg chg="modSp mod">
        <pc:chgData name="Bára Hildur Jóhannsdóttir - SATTI" userId="e2dc90b8-4ac3-45a6-926a-e79230d6dff4" providerId="ADAL" clId="{2675E732-AA48-4655-B06E-F89EA34EAFC8}" dt="2021-04-07T09:43:22.547" v="0" actId="1076"/>
        <pc:sldMkLst>
          <pc:docMk/>
          <pc:sldMk cId="3571987563" sldId="962"/>
        </pc:sldMkLst>
        <pc:picChg chg="mod">
          <ac:chgData name="Bára Hildur Jóhannsdóttir - SATTI" userId="e2dc90b8-4ac3-45a6-926a-e79230d6dff4" providerId="ADAL" clId="{2675E732-AA48-4655-B06E-F89EA34EAFC8}" dt="2021-04-07T09:43:22.547" v="0" actId="1076"/>
          <ac:picMkLst>
            <pc:docMk/>
            <pc:sldMk cId="3571987563" sldId="962"/>
            <ac:picMk id="5" creationId="{8D70073F-CDB4-4BAF-BDFF-191C4F27848F}"/>
          </ac:picMkLst>
        </pc:picChg>
      </pc:sldChg>
      <pc:sldChg chg="del">
        <pc:chgData name="Bára Hildur Jóhannsdóttir - SATTI" userId="e2dc90b8-4ac3-45a6-926a-e79230d6dff4" providerId="ADAL" clId="{2675E732-AA48-4655-B06E-F89EA34EAFC8}" dt="2021-04-07T20:11:48.951" v="60" actId="47"/>
        <pc:sldMkLst>
          <pc:docMk/>
          <pc:sldMk cId="197009932" sldId="963"/>
        </pc:sldMkLst>
      </pc:sldChg>
      <pc:sldChg chg="modSp mod">
        <pc:chgData name="Bára Hildur Jóhannsdóttir - SATTI" userId="e2dc90b8-4ac3-45a6-926a-e79230d6dff4" providerId="ADAL" clId="{2675E732-AA48-4655-B06E-F89EA34EAFC8}" dt="2021-04-07T09:49:24.112" v="26" actId="1035"/>
        <pc:sldMkLst>
          <pc:docMk/>
          <pc:sldMk cId="902166531" sldId="964"/>
        </pc:sldMkLst>
        <pc:spChg chg="mod">
          <ac:chgData name="Bára Hildur Jóhannsdóttir - SATTI" userId="e2dc90b8-4ac3-45a6-926a-e79230d6dff4" providerId="ADAL" clId="{2675E732-AA48-4655-B06E-F89EA34EAFC8}" dt="2021-04-07T09:49:24.112" v="26" actId="1035"/>
          <ac:spMkLst>
            <pc:docMk/>
            <pc:sldMk cId="902166531" sldId="964"/>
            <ac:spMk id="16" creationId="{B8C0E20E-CB37-45A3-9908-110C885C9857}"/>
          </ac:spMkLst>
        </pc:spChg>
      </pc:sldChg>
      <pc:sldChg chg="modSp mod">
        <pc:chgData name="Bára Hildur Jóhannsdóttir - SATTI" userId="e2dc90b8-4ac3-45a6-926a-e79230d6dff4" providerId="ADAL" clId="{2675E732-AA48-4655-B06E-F89EA34EAFC8}" dt="2021-04-07T09:49:37.335" v="58" actId="1035"/>
        <pc:sldMkLst>
          <pc:docMk/>
          <pc:sldMk cId="3839035882" sldId="966"/>
        </pc:sldMkLst>
        <pc:spChg chg="mod">
          <ac:chgData name="Bára Hildur Jóhannsdóttir - SATTI" userId="e2dc90b8-4ac3-45a6-926a-e79230d6dff4" providerId="ADAL" clId="{2675E732-AA48-4655-B06E-F89EA34EAFC8}" dt="2021-04-07T09:49:37.335" v="58" actId="1035"/>
          <ac:spMkLst>
            <pc:docMk/>
            <pc:sldMk cId="3839035882" sldId="966"/>
            <ac:spMk id="16" creationId="{B8C0E20E-CB37-45A3-9908-110C885C985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0" presStyleCnt="5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0" presStyleCnt="5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1" presStyleCnt="5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1" presStyleCnt="5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2" presStyleCnt="5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2" presStyleCnt="5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3" presStyleCnt="5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3" presStyleCnt="5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4" presStyleCnt="5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4" presStyleCnt="5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B813ACAE-13ED-48DD-A07E-2FC1788C9A12}" type="presParOf" srcId="{8F201079-6EBF-4BE6-970A-8AB27983B44F}" destId="{A6D4CE6E-602D-4438-A5E1-B94D3C8A5B6A}" srcOrd="0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1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2" destOrd="0" presId="urn:microsoft.com/office/officeart/2011/layout/CircleProcess"/>
    <dgm:cxn modelId="{64615539-458B-41F0-9207-0466262ABBF1}" type="presParOf" srcId="{8F201079-6EBF-4BE6-970A-8AB27983B44F}" destId="{DF70F028-FA94-4542-9191-C8FC2FD0D8ED}" srcOrd="3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4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5" destOrd="0" presId="urn:microsoft.com/office/officeart/2011/layout/CircleProcess"/>
    <dgm:cxn modelId="{F670EFC7-B403-4A96-A1F4-00367A27150A}" type="presParOf" srcId="{8F201079-6EBF-4BE6-970A-8AB27983B44F}" destId="{603F4F69-ADD7-4EAF-AA97-182F0E1D0652}" srcOrd="6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7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8" destOrd="0" presId="urn:microsoft.com/office/officeart/2011/layout/CircleProcess"/>
    <dgm:cxn modelId="{42F49281-C578-49CC-A149-B1B06BF63635}" type="presParOf" srcId="{8F201079-6EBF-4BE6-970A-8AB27983B44F}" destId="{4654F9CA-0049-43CA-B7A9-F160C173F8E0}" srcOrd="9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0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1" destOrd="0" presId="urn:microsoft.com/office/officeart/2011/layout/CircleProcess"/>
    <dgm:cxn modelId="{D42DE3B8-EEEC-4170-99C8-697C85234214}" type="presParOf" srcId="{8F201079-6EBF-4BE6-970A-8AB27983B44F}" destId="{2E011E9E-DC08-4B2C-BDC6-ABCCDF5C77AA}" srcOrd="12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3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9443-D6CE-405B-8986-C8662DB907A6}">
      <dsp:nvSpPr>
        <dsp:cNvPr id="0" name=""/>
        <dsp:cNvSpPr/>
      </dsp:nvSpPr>
      <dsp:spPr>
        <a:xfrm>
          <a:off x="8912877" y="1158901"/>
          <a:ext cx="2032280" cy="20326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8979934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    Maí </a:t>
          </a:r>
        </a:p>
      </dsp:txBody>
      <dsp:txXfrm>
        <a:off x="9251410" y="1497730"/>
        <a:ext cx="1355214" cy="1354956"/>
      </dsp:txXfrm>
    </dsp:sp>
    <dsp:sp modelId="{9CCD2B3B-780B-4E18-9F77-312B3BFA7EA5}">
      <dsp:nvSpPr>
        <dsp:cNvPr id="0" name=""/>
        <dsp:cNvSpPr/>
      </dsp:nvSpPr>
      <dsp:spPr>
        <a:xfrm rot="2700000">
          <a:off x="6811493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688059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2.   Apríl </a:t>
          </a:r>
        </a:p>
      </dsp:txBody>
      <dsp:txXfrm>
        <a:off x="7150990" y="1497730"/>
        <a:ext cx="1355214" cy="1354956"/>
      </dsp:txXfrm>
    </dsp:sp>
    <dsp:sp modelId="{BEF4AB4A-FE4F-4A5C-A52C-A6952365895B}">
      <dsp:nvSpPr>
        <dsp:cNvPr id="0" name=""/>
        <dsp:cNvSpPr/>
      </dsp:nvSpPr>
      <dsp:spPr>
        <a:xfrm rot="2700000">
          <a:off x="471215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78017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Mars</a:t>
          </a:r>
        </a:p>
      </dsp:txBody>
      <dsp:txXfrm>
        <a:off x="5050570" y="1497730"/>
        <a:ext cx="1355214" cy="1354956"/>
      </dsp:txXfrm>
    </dsp:sp>
    <dsp:sp modelId="{D36088E0-86BB-4198-9662-B3E6712F1D71}">
      <dsp:nvSpPr>
        <dsp:cNvPr id="0" name=""/>
        <dsp:cNvSpPr/>
      </dsp:nvSpPr>
      <dsp:spPr>
        <a:xfrm rot="2700000">
          <a:off x="261173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67975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Febrúar </a:t>
          </a:r>
        </a:p>
      </dsp:txBody>
      <dsp:txXfrm>
        <a:off x="2951231" y="1497730"/>
        <a:ext cx="1355214" cy="1354956"/>
      </dsp:txXfrm>
    </dsp:sp>
    <dsp:sp modelId="{A9BF9816-E644-46C0-A887-934188E967DE}">
      <dsp:nvSpPr>
        <dsp:cNvPr id="0" name=""/>
        <dsp:cNvSpPr/>
      </dsp:nvSpPr>
      <dsp:spPr>
        <a:xfrm rot="2700000">
          <a:off x="51131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7933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Janúar</a:t>
          </a:r>
        </a:p>
      </dsp:txBody>
      <dsp:txXfrm>
        <a:off x="850811" y="1497730"/>
        <a:ext cx="1355214" cy="135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7.4.2021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695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516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etrivinnutimi.is/vaktavinna/spurt-og-svarad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betrivinnutimi@reykjavikurborg.is" TargetMode="External"/><Relationship Id="rId3" Type="http://schemas.openxmlformats.org/officeDocument/2006/relationships/hyperlink" Target="mailto:barahildur@rikissattasemjari.is" TargetMode="External"/><Relationship Id="rId7" Type="http://schemas.openxmlformats.org/officeDocument/2006/relationships/hyperlink" Target="mailto:kmr@fjr.is" TargetMode="External"/><Relationship Id="rId2" Type="http://schemas.openxmlformats.org/officeDocument/2006/relationships/hyperlink" Target="mailto:betrivinnutimi@rikissattasemjari.i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hyperlink" Target="mailto:sigridur.s.saemundsdottir@rikissattasemjari.is" TargetMode="External"/><Relationship Id="rId10" Type="http://schemas.openxmlformats.org/officeDocument/2006/relationships/hyperlink" Target="mailto:tryggvi@samtok.is" TargetMode="External"/><Relationship Id="rId4" Type="http://schemas.openxmlformats.org/officeDocument/2006/relationships/hyperlink" Target="mailto:aldis.magnusdottir@fjr.is" TargetMode="External"/><Relationship Id="rId9" Type="http://schemas.openxmlformats.org/officeDocument/2006/relationships/hyperlink" Target="mailto:betrivinnutimi@samband.i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library/Vaktavinna/Lei%c3%b0beiningar%20vegna%20orlofst%c3%b6ku%202021_Betri%20vinnut%c3%admi%20%c3%ad%20vaktavinnu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etrivinnutimi.is/vaktavinna/spurt-og-svar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verkefnastjórnar og fulltrúum launagreiðenda</a:t>
            </a:r>
          </a:p>
          <a:p>
            <a:endParaRPr lang="en-GB" sz="2800" b="0" noProof="1"/>
          </a:p>
          <a:p>
            <a:r>
              <a:rPr lang="en-GB" sz="2800" b="0"/>
              <a:t>7. </a:t>
            </a:r>
            <a:r>
              <a:rPr lang="en-GB" sz="2800" b="0" err="1"/>
              <a:t>apríl</a:t>
            </a:r>
            <a:r>
              <a:rPr lang="en-GB" sz="2800" b="0"/>
              <a:t> 2021</a:t>
            </a:r>
            <a:endParaRPr lang="en-IS" sz="2800" b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2A4BF-D347-45E0-B577-4BE619D087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248" y="399874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Orlof og vaktahvati</a:t>
            </a:r>
            <a:endParaRPr lang="is-IS" sz="2800">
              <a:solidFill>
                <a:srgbClr val="03274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AFCA2-16DE-458F-95B3-A0E0590A8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249" y="1498894"/>
            <a:ext cx="6487426" cy="47936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>
                <a:latin typeface="Calibri" panose="020F0502020204030204" pitchFamily="34" charset="0"/>
                <a:ea typeface="Calibri" panose="020F0502020204030204" pitchFamily="34" charset="0"/>
              </a:rPr>
              <a:t>Orlof er greitt af vaktahvata jafnóðum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Orlof er greitt af vaktaálagi </a:t>
            </a:r>
            <a:r>
              <a:rPr lang="is-IS" sz="1800">
                <a:latin typeface="Calibri" panose="020F0502020204030204" pitchFamily="34" charset="0"/>
                <a:ea typeface="Calibri" panose="020F0502020204030204" pitchFamily="34" charset="0"/>
              </a:rPr>
              <a:t>jafnóðum</a:t>
            </a:r>
          </a:p>
          <a:p>
            <a:endParaRPr lang="is-IS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s-IS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>
                <a:latin typeface="Calibri" panose="020F0502020204030204" pitchFamily="34" charset="0"/>
                <a:ea typeface="Calibri" panose="020F0502020204030204" pitchFamily="34" charset="0"/>
              </a:rPr>
              <a:t>Á orlofstímabili er mismunandi hvort starfsmaður nær vaktahvata eða ekki. Það fer</a:t>
            </a:r>
            <a:r>
              <a:rPr lang="is-I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eftir því </a:t>
            </a:r>
            <a:r>
              <a:rPr lang="is-IS" sz="1800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hvort viðkomandi uppfylli skilyrði vaktahvata innan launatímabils</a:t>
            </a:r>
            <a:r>
              <a:rPr lang="is-I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is-IS" sz="180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is-I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Starfsmaður þarf að: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Vinna 42 klst. utan dagvinnumarka </a:t>
            </a:r>
            <a:r>
              <a:rPr lang="is-IS">
                <a:latin typeface="Calibri" panose="020F0502020204030204" pitchFamily="34" charset="0"/>
                <a:ea typeface="Calibri" panose="020F0502020204030204" pitchFamily="34" charset="0"/>
              </a:rPr>
              <a:t>þann hluta launatímabils sem hann er ekki í orlofi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Vinna 2-4 tegundir vakta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>
                <a:latin typeface="Calibri" panose="020F0502020204030204" pitchFamily="34" charset="0"/>
                <a:ea typeface="Calibri" panose="020F0502020204030204" pitchFamily="34" charset="0"/>
              </a:rPr>
              <a:t>Vinna 15 stundir á hverri tegund</a:t>
            </a:r>
          </a:p>
          <a:p>
            <a:endParaRPr lang="is-I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1F7A0-A13C-4D9B-882B-B79DE2330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823" y="1498894"/>
            <a:ext cx="3563928" cy="35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CB6A8-BB9C-437F-84CB-2E30CB171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Spurt og svarað	=&gt; Nýjar spurningar – mars 2021</a:t>
            </a:r>
            <a:endParaRPr lang="is-IS">
              <a:solidFill>
                <a:srgbClr val="03274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61932-1AFB-468F-8E27-1CDF29E70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04" y="2312104"/>
            <a:ext cx="8568259" cy="22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1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7B6D9-A41D-40BA-B774-75DC17CD6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5369" y="417877"/>
            <a:ext cx="6772413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Dæmi 1 – Orlof 1. júlí til 1. ágúst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1B8E4-69E1-4FB9-AA4C-4B4DBC2E19F6}"/>
              </a:ext>
            </a:extLst>
          </p:cNvPr>
          <p:cNvSpPr txBox="1"/>
          <p:nvPr/>
        </p:nvSpPr>
        <p:spPr>
          <a:xfrm>
            <a:off x="678065" y="4838511"/>
            <a:ext cx="5845608" cy="181588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Launatímabil er 16. </a:t>
            </a:r>
            <a:r>
              <a:rPr lang="is-IS" sz="1600">
                <a:latin typeface="Calibri" panose="020F0502020204030204" pitchFamily="34" charset="0"/>
                <a:ea typeface="Calibri" panose="020F0502020204030204" pitchFamily="34" charset="0"/>
              </a:rPr>
              <a:t>hvers mánaðar</a:t>
            </a:r>
            <a:r>
              <a:rPr lang="is-IS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til 15. </a:t>
            </a:r>
            <a:r>
              <a:rPr lang="is-IS" sz="1600">
                <a:latin typeface="Calibri" panose="020F0502020204030204" pitchFamily="34" charset="0"/>
                <a:ea typeface="Calibri" panose="020F0502020204030204" pitchFamily="34" charset="0"/>
              </a:rPr>
              <a:t>næsta mánaðar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Orlofið nær yfir 1/</a:t>
            </a:r>
            <a:r>
              <a:rPr lang="is-IS" sz="1600">
                <a:latin typeface="Calibri" panose="020F0502020204030204" pitchFamily="34" charset="0"/>
                <a:ea typeface="Calibri" panose="020F0502020204030204" pitchFamily="34" charset="0"/>
              </a:rPr>
              <a:t>2 launatímabil</a:t>
            </a:r>
            <a:endParaRPr lang="is-I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is-IS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tarfsmaður uppfyllir fjölda tíma utan dagvinnumarka frá 16. júní til 1. júlí</a:t>
            </a:r>
            <a:r>
              <a:rPr lang="is-IS" sz="1600">
                <a:latin typeface="Calibri" panose="020F0502020204030204" pitchFamily="34" charset="0"/>
                <a:ea typeface="Calibri" panose="020F0502020204030204" pitchFamily="34" charset="0"/>
              </a:rPr>
              <a:t>, s</a:t>
            </a:r>
            <a:r>
              <a:rPr lang="is-IS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kilyrði um 2-4 tegundir vakta og nær 15 stundum í hverri tegundum. Dagarnir sem hann er í orlofi frá 1.-15. júlí teljast sem mæting.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Þessi starfsmaður nær vaktahvata.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11754-BE4A-48CC-9586-5D0A26FE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51" y="1111548"/>
            <a:ext cx="3235837" cy="3189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34F3B-6456-4640-80CC-3ED4DD89C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916" y="997695"/>
            <a:ext cx="5043524" cy="4514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F72E7-EFA3-4EF1-89B7-E3219E87A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345"/>
          <a:stretch/>
        </p:blipFill>
        <p:spPr>
          <a:xfrm>
            <a:off x="7562624" y="5119825"/>
            <a:ext cx="3190898" cy="148095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96D09E-527F-4409-B0C3-E33143D59469}"/>
              </a:ext>
            </a:extLst>
          </p:cNvPr>
          <p:cNvSpPr/>
          <p:nvPr/>
        </p:nvSpPr>
        <p:spPr>
          <a:xfrm>
            <a:off x="6571916" y="3528811"/>
            <a:ext cx="5043524" cy="143588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FDF288-9E06-48E3-B9E8-98B6DDFAE987}"/>
              </a:ext>
            </a:extLst>
          </p:cNvPr>
          <p:cNvSpPr/>
          <p:nvPr/>
        </p:nvSpPr>
        <p:spPr>
          <a:xfrm>
            <a:off x="471642" y="1565664"/>
            <a:ext cx="702844" cy="37998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/>
              <a:t>47,5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E5BDC-9DD6-47B0-AB2E-397EB9F308DC}"/>
              </a:ext>
            </a:extLst>
          </p:cNvPr>
          <p:cNvSpPr/>
          <p:nvPr/>
        </p:nvSpPr>
        <p:spPr>
          <a:xfrm>
            <a:off x="3880265" y="1565664"/>
            <a:ext cx="634608" cy="37998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D702DD-EB59-4293-A814-2F8DDB1EFB28}"/>
              </a:ext>
            </a:extLst>
          </p:cNvPr>
          <p:cNvSpPr/>
          <p:nvPr/>
        </p:nvSpPr>
        <p:spPr>
          <a:xfrm>
            <a:off x="4080786" y="2790215"/>
            <a:ext cx="1396581" cy="37998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/>
              <a:t>dv.-</a:t>
            </a:r>
            <a:r>
              <a:rPr lang="is-IS" err="1"/>
              <a:t>nv</a:t>
            </a:r>
            <a:r>
              <a:rPr lang="is-IS"/>
              <a:t>.-</a:t>
            </a:r>
            <a:r>
              <a:rPr lang="is-IS" err="1"/>
              <a:t>hv</a:t>
            </a:r>
            <a:r>
              <a:rPr lang="is-IS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61FBC-8CDA-437F-89D5-278812F8D349}"/>
              </a:ext>
            </a:extLst>
          </p:cNvPr>
          <p:cNvSpPr/>
          <p:nvPr/>
        </p:nvSpPr>
        <p:spPr>
          <a:xfrm>
            <a:off x="360761" y="2790215"/>
            <a:ext cx="634608" cy="37998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/>
              <a:t>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3BED01-A2F7-4FAD-A0CF-4D563ECFD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845" y="3275989"/>
            <a:ext cx="2247576" cy="144928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A667315-36EC-4018-9104-274146A05B7A}"/>
              </a:ext>
            </a:extLst>
          </p:cNvPr>
          <p:cNvSpPr/>
          <p:nvPr/>
        </p:nvSpPr>
        <p:spPr>
          <a:xfrm>
            <a:off x="5371165" y="3693142"/>
            <a:ext cx="434748" cy="1911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319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56CEC7-604F-4618-8BDD-E8A3093027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87886"/>
            <a:ext cx="7215471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Dæmi 2 – Orlof 15. júní til 15. júlí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C3D32-E420-4990-B6D2-51F95E81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8" y="1138679"/>
            <a:ext cx="2964666" cy="2922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25FCD-E15A-4028-8E89-4A375E16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66" y="1071818"/>
            <a:ext cx="5100675" cy="4481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100DE-5E3E-463C-B015-305CB16F4E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88" t="33023" r="11445"/>
          <a:stretch/>
        </p:blipFill>
        <p:spPr>
          <a:xfrm>
            <a:off x="7660186" y="5199580"/>
            <a:ext cx="3393583" cy="1435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73EC4-847A-42CE-A168-D59C76F713EE}"/>
              </a:ext>
            </a:extLst>
          </p:cNvPr>
          <p:cNvSpPr txBox="1"/>
          <p:nvPr/>
        </p:nvSpPr>
        <p:spPr>
          <a:xfrm>
            <a:off x="626544" y="5001352"/>
            <a:ext cx="6079822" cy="156966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is-IS" sz="1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Dæmi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Launatímabil er 16. hvers mánaðar til 15. </a:t>
            </a:r>
            <a:r>
              <a:rPr lang="is-IS" sz="1600">
                <a:latin typeface="Calibri" panose="020F0502020204030204" pitchFamily="34" charset="0"/>
                <a:ea typeface="Calibri" panose="020F0502020204030204" pitchFamily="34" charset="0"/>
              </a:rPr>
              <a:t>næsta mánaðar</a:t>
            </a:r>
            <a:endParaRPr lang="is-I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>
                <a:latin typeface="Calibri" panose="020F0502020204030204" pitchFamily="34" charset="0"/>
                <a:ea typeface="Calibri" panose="020F0502020204030204" pitchFamily="34" charset="0"/>
              </a:rPr>
              <a:t>Orlof nær yfir allt launatímabilið – leyfi frá 15. júní til 15. júlí</a:t>
            </a:r>
            <a:r>
              <a:rPr lang="is-IS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Starfsmaður uppfyllir einungis fjölda </a:t>
            </a:r>
            <a:r>
              <a:rPr lang="is-IS" sz="16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mætinga</a:t>
            </a:r>
            <a:r>
              <a:rPr lang="is-IS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(orlofsdagar) en vinnur ekki utan dagvinnumarka þar sem orlof telst sem dagvinna.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6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Þessi starfsmaður nær ekki vaktahvata.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714481-1C1F-43E8-87F0-37F1C5B753AB}"/>
              </a:ext>
            </a:extLst>
          </p:cNvPr>
          <p:cNvSpPr/>
          <p:nvPr/>
        </p:nvSpPr>
        <p:spPr>
          <a:xfrm>
            <a:off x="513788" y="1650014"/>
            <a:ext cx="581426" cy="35416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FA9576-3249-48B0-AEAF-B325B4C638C1}"/>
              </a:ext>
            </a:extLst>
          </p:cNvPr>
          <p:cNvSpPr/>
          <p:nvPr/>
        </p:nvSpPr>
        <p:spPr>
          <a:xfrm>
            <a:off x="3602728" y="1650014"/>
            <a:ext cx="581426" cy="35416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/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43716-83C3-4A1C-8F0F-2D64BCC8B56E}"/>
              </a:ext>
            </a:extLst>
          </p:cNvPr>
          <p:cNvSpPr/>
          <p:nvPr/>
        </p:nvSpPr>
        <p:spPr>
          <a:xfrm>
            <a:off x="3589179" y="3302803"/>
            <a:ext cx="581426" cy="35416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/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0A31F-3CFE-4418-8710-310A1E4132D3}"/>
              </a:ext>
            </a:extLst>
          </p:cNvPr>
          <p:cNvSpPr/>
          <p:nvPr/>
        </p:nvSpPr>
        <p:spPr>
          <a:xfrm>
            <a:off x="513788" y="3302803"/>
            <a:ext cx="581426" cy="35416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/>
              <a:t>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CA2CFF-E615-4CF9-8E5D-A77DBB8B0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508" y="3462936"/>
            <a:ext cx="2247576" cy="144928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02D215-5733-46AA-9907-61ABF505DC7A}"/>
              </a:ext>
            </a:extLst>
          </p:cNvPr>
          <p:cNvSpPr/>
          <p:nvPr/>
        </p:nvSpPr>
        <p:spPr>
          <a:xfrm>
            <a:off x="4786364" y="3870054"/>
            <a:ext cx="434748" cy="1911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24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52EC3-94F5-4262-864B-C9C2DD08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154770"/>
            <a:ext cx="8315287" cy="1304019"/>
          </a:xfrm>
        </p:spPr>
        <p:txBody>
          <a:bodyPr/>
          <a:lstStyle/>
          <a:p>
            <a:r>
              <a:rPr lang="is-IS"/>
              <a:t>Dæmi um áhrif jöfnunar vinnuskila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69F74-FEAB-4423-A7F9-0DC3347D8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" y="292389"/>
            <a:ext cx="1066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7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8158F0C1-5CB4-4706-AAEA-7427FFB52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70" y="568020"/>
            <a:ext cx="6542443" cy="59087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326F9-BBBD-486E-99CD-4AEF4F4EB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3778" y="464903"/>
            <a:ext cx="4542034" cy="789927"/>
          </a:xfrm>
        </p:spPr>
        <p:txBody>
          <a:bodyPr/>
          <a:lstStyle/>
          <a:p>
            <a:r>
              <a:rPr lang="is-IS" sz="2400">
                <a:solidFill>
                  <a:srgbClr val="032742"/>
                </a:solidFill>
              </a:rPr>
              <a:t>Október 2021</a:t>
            </a:r>
          </a:p>
          <a:p>
            <a:r>
              <a:rPr lang="is-IS" sz="2000">
                <a:solidFill>
                  <a:srgbClr val="032742"/>
                </a:solidFill>
              </a:rPr>
              <a:t>Starfsmaður í sólarhringsstarfsemi </a:t>
            </a:r>
          </a:p>
          <a:p>
            <a:endParaRPr lang="is-IS" sz="2400">
              <a:solidFill>
                <a:srgbClr val="032742"/>
              </a:solidFill>
            </a:endParaRPr>
          </a:p>
          <a:p>
            <a:r>
              <a:rPr lang="is-IS" sz="2000">
                <a:solidFill>
                  <a:srgbClr val="032742"/>
                </a:solidFill>
              </a:rPr>
              <a:t>100% starf</a:t>
            </a:r>
          </a:p>
          <a:p>
            <a:endParaRPr lang="is-IS" sz="1800">
              <a:solidFill>
                <a:srgbClr val="032742"/>
              </a:solidFill>
            </a:endParaRPr>
          </a:p>
          <a:p>
            <a:r>
              <a:rPr lang="is-IS" sz="1800">
                <a:solidFill>
                  <a:srgbClr val="032742"/>
                </a:solidFill>
              </a:rPr>
              <a:t>Fjöldi </a:t>
            </a:r>
            <a:r>
              <a:rPr lang="is-IS" sz="1800" err="1">
                <a:solidFill>
                  <a:srgbClr val="032742"/>
                </a:solidFill>
              </a:rPr>
              <a:t>mætinga</a:t>
            </a:r>
            <a:r>
              <a:rPr lang="is-IS" sz="1800">
                <a:solidFill>
                  <a:srgbClr val="032742"/>
                </a:solidFill>
              </a:rPr>
              <a:t> 18</a:t>
            </a:r>
          </a:p>
          <a:p>
            <a:r>
              <a:rPr lang="is-IS" sz="1800">
                <a:solidFill>
                  <a:srgbClr val="032742"/>
                </a:solidFill>
              </a:rPr>
              <a:t>Vinnuframlag 144 klst. </a:t>
            </a:r>
          </a:p>
          <a:p>
            <a:r>
              <a:rPr lang="is-IS" sz="1800">
                <a:solidFill>
                  <a:srgbClr val="032742"/>
                </a:solidFill>
              </a:rPr>
              <a:t>Vinnuskylda 156 klst.</a:t>
            </a:r>
          </a:p>
          <a:p>
            <a:r>
              <a:rPr lang="is-IS" sz="1800">
                <a:solidFill>
                  <a:srgbClr val="032742"/>
                </a:solidFill>
              </a:rPr>
              <a:t>Staða vinnuskila 154,10 klst.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738665-90B7-4FF3-B3D1-2FB0F5190629}"/>
              </a:ext>
            </a:extLst>
          </p:cNvPr>
          <p:cNvSpPr/>
          <p:nvPr/>
        </p:nvSpPr>
        <p:spPr>
          <a:xfrm>
            <a:off x="6496494" y="2997246"/>
            <a:ext cx="1047750" cy="6477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ED9EE3-D1F9-4141-BC0E-24A7207F41A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544245" y="2424680"/>
            <a:ext cx="3592878" cy="871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FE3C90-CE41-4588-875F-0F1EFC7858F9}"/>
              </a:ext>
            </a:extLst>
          </p:cNvPr>
          <p:cNvSpPr txBox="1"/>
          <p:nvPr/>
        </p:nvSpPr>
        <p:spPr>
          <a:xfrm>
            <a:off x="11137123" y="2101514"/>
            <a:ext cx="927334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Skýring: </a:t>
            </a:r>
            <a:r>
              <a:rPr lang="en-GB" sz="1200"/>
              <a:t>Aðfaranótt fimmtudags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5FF70B-38FB-4287-A5C3-8C6F68718E45}"/>
              </a:ext>
            </a:extLst>
          </p:cNvPr>
          <p:cNvSpPr/>
          <p:nvPr/>
        </p:nvSpPr>
        <p:spPr>
          <a:xfrm>
            <a:off x="974894" y="2424679"/>
            <a:ext cx="3339966" cy="162012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1347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8158F0C1-5CB4-4706-AAEA-7427FFB52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73" y="568020"/>
            <a:ext cx="6542443" cy="59087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326F9-BBBD-486E-99CD-4AEF4F4EB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225" y="397989"/>
            <a:ext cx="4082328" cy="789927"/>
          </a:xfrm>
        </p:spPr>
        <p:txBody>
          <a:bodyPr/>
          <a:lstStyle/>
          <a:p>
            <a:r>
              <a:rPr lang="is-IS" sz="2400">
                <a:solidFill>
                  <a:srgbClr val="032742"/>
                </a:solidFill>
              </a:rPr>
              <a:t>Maí 2021</a:t>
            </a:r>
          </a:p>
          <a:p>
            <a:r>
              <a:rPr lang="is-IS" sz="2000">
                <a:solidFill>
                  <a:srgbClr val="032742"/>
                </a:solidFill>
              </a:rPr>
              <a:t>Starfsmaður í sólarhringsstarfsemi </a:t>
            </a:r>
          </a:p>
          <a:p>
            <a:endParaRPr lang="is-IS" sz="2400">
              <a:solidFill>
                <a:srgbClr val="032742"/>
              </a:solidFill>
            </a:endParaRPr>
          </a:p>
          <a:p>
            <a:r>
              <a:rPr lang="is-IS" sz="2000">
                <a:solidFill>
                  <a:srgbClr val="032742"/>
                </a:solidFill>
              </a:rPr>
              <a:t>100% starf</a:t>
            </a:r>
          </a:p>
          <a:p>
            <a:endParaRPr lang="is-IS" sz="1800">
              <a:solidFill>
                <a:srgbClr val="032742"/>
              </a:solidFill>
            </a:endParaRPr>
          </a:p>
          <a:p>
            <a:r>
              <a:rPr lang="is-IS" sz="1800">
                <a:solidFill>
                  <a:srgbClr val="032742"/>
                </a:solidFill>
              </a:rPr>
              <a:t>Fjöldi </a:t>
            </a:r>
            <a:r>
              <a:rPr lang="is-IS" sz="1800" err="1">
                <a:solidFill>
                  <a:srgbClr val="032742"/>
                </a:solidFill>
              </a:rPr>
              <a:t>mætinga</a:t>
            </a:r>
            <a:r>
              <a:rPr lang="is-IS" sz="1800">
                <a:solidFill>
                  <a:srgbClr val="032742"/>
                </a:solidFill>
              </a:rPr>
              <a:t> 18</a:t>
            </a:r>
          </a:p>
          <a:p>
            <a:r>
              <a:rPr lang="is-IS" sz="1800">
                <a:solidFill>
                  <a:srgbClr val="032742"/>
                </a:solidFill>
              </a:rPr>
              <a:t>Vinnuframlag 144 klst. </a:t>
            </a:r>
          </a:p>
          <a:p>
            <a:r>
              <a:rPr lang="is-IS" sz="1800">
                <a:solidFill>
                  <a:srgbClr val="032742"/>
                </a:solidFill>
              </a:rPr>
              <a:t>Vinnuskylda </a:t>
            </a:r>
            <a:r>
              <a:rPr lang="is-IS" sz="1800">
                <a:solidFill>
                  <a:srgbClr val="60986E"/>
                </a:solidFill>
              </a:rPr>
              <a:t>141,6</a:t>
            </a:r>
            <a:r>
              <a:rPr lang="is-IS" sz="1800">
                <a:solidFill>
                  <a:srgbClr val="032742"/>
                </a:solidFill>
              </a:rPr>
              <a:t> klst. (156-(7,2*2)</a:t>
            </a:r>
          </a:p>
          <a:p>
            <a:r>
              <a:rPr lang="is-IS" sz="1800">
                <a:solidFill>
                  <a:srgbClr val="032742"/>
                </a:solidFill>
              </a:rPr>
              <a:t>Staða vinnuskila </a:t>
            </a:r>
            <a:r>
              <a:rPr lang="is-IS" sz="1800">
                <a:solidFill>
                  <a:srgbClr val="60986E"/>
                </a:solidFill>
              </a:rPr>
              <a:t>154,9</a:t>
            </a:r>
            <a:r>
              <a:rPr lang="is-IS" sz="1800">
                <a:solidFill>
                  <a:srgbClr val="032742"/>
                </a:solidFill>
              </a:rPr>
              <a:t> klst.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738665-90B7-4FF3-B3D1-2FB0F5190629}"/>
              </a:ext>
            </a:extLst>
          </p:cNvPr>
          <p:cNvSpPr/>
          <p:nvPr/>
        </p:nvSpPr>
        <p:spPr>
          <a:xfrm>
            <a:off x="6191697" y="2997246"/>
            <a:ext cx="1047750" cy="6477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ED9EE3-D1F9-4141-BC0E-24A7207F41A1}"/>
              </a:ext>
            </a:extLst>
          </p:cNvPr>
          <p:cNvCxnSpPr>
            <a:cxnSpLocks/>
          </p:cNvCxnSpPr>
          <p:nvPr/>
        </p:nvCxnSpPr>
        <p:spPr>
          <a:xfrm flipH="1">
            <a:off x="7239447" y="2330530"/>
            <a:ext cx="3651250" cy="965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FE3C90-CE41-4588-875F-0F1EFC7858F9}"/>
              </a:ext>
            </a:extLst>
          </p:cNvPr>
          <p:cNvSpPr txBox="1"/>
          <p:nvPr/>
        </p:nvSpPr>
        <p:spPr>
          <a:xfrm>
            <a:off x="10890697" y="2065655"/>
            <a:ext cx="927334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Skýring: </a:t>
            </a:r>
            <a:r>
              <a:rPr lang="en-GB" sz="1200"/>
              <a:t>Aðfaranótt fimmtudags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80634D-FD4F-4DE6-AFEA-1FA4C26BD379}"/>
              </a:ext>
            </a:extLst>
          </p:cNvPr>
          <p:cNvSpPr/>
          <p:nvPr/>
        </p:nvSpPr>
        <p:spPr>
          <a:xfrm>
            <a:off x="7156307" y="2094276"/>
            <a:ext cx="879601" cy="90297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3EB52C-ED0E-4BC9-A2D4-EB9F18EBB8E6}"/>
              </a:ext>
            </a:extLst>
          </p:cNvPr>
          <p:cNvSpPr/>
          <p:nvPr/>
        </p:nvSpPr>
        <p:spPr>
          <a:xfrm>
            <a:off x="4522124" y="3923236"/>
            <a:ext cx="877854" cy="91761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8B5699-5A1B-4268-B531-797152542435}"/>
              </a:ext>
            </a:extLst>
          </p:cNvPr>
          <p:cNvSpPr/>
          <p:nvPr/>
        </p:nvSpPr>
        <p:spPr>
          <a:xfrm>
            <a:off x="2170545" y="1511819"/>
            <a:ext cx="1979428" cy="902970"/>
          </a:xfrm>
          <a:prstGeom prst="ellipse">
            <a:avLst/>
          </a:prstGeom>
          <a:solidFill>
            <a:srgbClr val="85ABCD"/>
          </a:solidFill>
          <a:ln>
            <a:solidFill>
              <a:srgbClr val="85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/>
              <a:t>13. maí    </a:t>
            </a:r>
            <a:r>
              <a:rPr lang="is-IS" sz="1200"/>
              <a:t>uppstigningardagur</a:t>
            </a:r>
            <a:endParaRPr lang="is-IS" sz="1400"/>
          </a:p>
          <a:p>
            <a:pPr algn="ctr"/>
            <a:r>
              <a:rPr lang="is-IS" sz="1000"/>
              <a:t>vinnuskil 8,4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002AAD-94D8-491F-92B1-7A28CFC8FB4F}"/>
              </a:ext>
            </a:extLst>
          </p:cNvPr>
          <p:cNvSpPr/>
          <p:nvPr/>
        </p:nvSpPr>
        <p:spPr>
          <a:xfrm>
            <a:off x="1770845" y="4350083"/>
            <a:ext cx="2004853" cy="1182012"/>
          </a:xfrm>
          <a:prstGeom prst="ellipse">
            <a:avLst/>
          </a:prstGeom>
          <a:solidFill>
            <a:srgbClr val="85ABCD"/>
          </a:solidFill>
          <a:ln>
            <a:solidFill>
              <a:srgbClr val="85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/>
              <a:t>24. maí          </a:t>
            </a:r>
            <a:r>
              <a:rPr lang="is-IS" sz="1200"/>
              <a:t>annar í hvítasunnu</a:t>
            </a:r>
            <a:endParaRPr lang="is-IS" sz="1400"/>
          </a:p>
          <a:p>
            <a:pPr algn="ctr"/>
            <a:r>
              <a:rPr lang="is-IS" sz="1050"/>
              <a:t>vinnuskil 8,4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760ECB-72A6-49E8-AADF-CE9E74AAA7D3}"/>
              </a:ext>
            </a:extLst>
          </p:cNvPr>
          <p:cNvCxnSpPr>
            <a:cxnSpLocks/>
          </p:cNvCxnSpPr>
          <p:nvPr/>
        </p:nvCxnSpPr>
        <p:spPr>
          <a:xfrm flipV="1">
            <a:off x="3689111" y="4163339"/>
            <a:ext cx="811078" cy="49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78C1F9-2D11-41D8-874B-EB8D407AB2B6}"/>
              </a:ext>
            </a:extLst>
          </p:cNvPr>
          <p:cNvCxnSpPr>
            <a:cxnSpLocks/>
          </p:cNvCxnSpPr>
          <p:nvPr/>
        </p:nvCxnSpPr>
        <p:spPr>
          <a:xfrm flipV="1">
            <a:off x="3911690" y="2198841"/>
            <a:ext cx="32292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C0E20E-CB37-45A3-9908-110C885C9857}"/>
              </a:ext>
            </a:extLst>
          </p:cNvPr>
          <p:cNvSpPr/>
          <p:nvPr/>
        </p:nvSpPr>
        <p:spPr>
          <a:xfrm>
            <a:off x="419323" y="2452291"/>
            <a:ext cx="3752119" cy="162012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216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8158F0C1-5CB4-4706-AAEA-7427FFB52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73" y="568020"/>
            <a:ext cx="6542443" cy="59087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326F9-BBBD-486E-99CD-4AEF4F4EB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225" y="397989"/>
            <a:ext cx="4082328" cy="789927"/>
          </a:xfrm>
        </p:spPr>
        <p:txBody>
          <a:bodyPr/>
          <a:lstStyle/>
          <a:p>
            <a:r>
              <a:rPr lang="is-IS" sz="2400" dirty="0">
                <a:solidFill>
                  <a:srgbClr val="032742"/>
                </a:solidFill>
              </a:rPr>
              <a:t>Maí 2021</a:t>
            </a:r>
          </a:p>
          <a:p>
            <a:r>
              <a:rPr lang="is-IS" sz="2000" dirty="0">
                <a:solidFill>
                  <a:srgbClr val="032742"/>
                </a:solidFill>
              </a:rPr>
              <a:t>Starfsmaður í sólarhringsstarfsemi </a:t>
            </a:r>
          </a:p>
          <a:p>
            <a:endParaRPr lang="is-IS" sz="2400" dirty="0">
              <a:solidFill>
                <a:srgbClr val="032742"/>
              </a:solidFill>
            </a:endParaRPr>
          </a:p>
          <a:p>
            <a:r>
              <a:rPr lang="is-IS" sz="2000" dirty="0">
                <a:solidFill>
                  <a:srgbClr val="032742"/>
                </a:solidFill>
              </a:rPr>
              <a:t>100% starf</a:t>
            </a:r>
          </a:p>
          <a:p>
            <a:endParaRPr lang="is-IS" sz="1800" dirty="0">
              <a:solidFill>
                <a:srgbClr val="032742"/>
              </a:solidFill>
            </a:endParaRPr>
          </a:p>
          <a:p>
            <a:r>
              <a:rPr lang="is-IS" sz="1800" dirty="0">
                <a:solidFill>
                  <a:srgbClr val="032742"/>
                </a:solidFill>
              </a:rPr>
              <a:t>Fjöldi </a:t>
            </a:r>
            <a:r>
              <a:rPr lang="is-IS" sz="1800" dirty="0" err="1">
                <a:solidFill>
                  <a:srgbClr val="032742"/>
                </a:solidFill>
              </a:rPr>
              <a:t>mætinga</a:t>
            </a:r>
            <a:r>
              <a:rPr lang="is-IS" sz="1800" dirty="0">
                <a:solidFill>
                  <a:srgbClr val="032742"/>
                </a:solidFill>
              </a:rPr>
              <a:t> </a:t>
            </a:r>
            <a:r>
              <a:rPr lang="is-IS" sz="1800" dirty="0">
                <a:solidFill>
                  <a:srgbClr val="60986E"/>
                </a:solidFill>
              </a:rPr>
              <a:t>16</a:t>
            </a:r>
          </a:p>
          <a:p>
            <a:r>
              <a:rPr lang="is-IS" sz="1800" dirty="0">
                <a:solidFill>
                  <a:srgbClr val="032742"/>
                </a:solidFill>
              </a:rPr>
              <a:t>Vinnuframlag </a:t>
            </a:r>
            <a:r>
              <a:rPr lang="is-IS" sz="1800" dirty="0">
                <a:solidFill>
                  <a:srgbClr val="60986E"/>
                </a:solidFill>
              </a:rPr>
              <a:t>128</a:t>
            </a:r>
            <a:r>
              <a:rPr lang="is-IS" sz="1800" dirty="0">
                <a:solidFill>
                  <a:srgbClr val="032742"/>
                </a:solidFill>
              </a:rPr>
              <a:t> klst. </a:t>
            </a:r>
          </a:p>
          <a:p>
            <a:r>
              <a:rPr lang="is-IS" sz="1800" dirty="0">
                <a:solidFill>
                  <a:srgbClr val="032742"/>
                </a:solidFill>
              </a:rPr>
              <a:t>Vinnuskylda </a:t>
            </a:r>
            <a:r>
              <a:rPr lang="is-IS" sz="1800" dirty="0">
                <a:solidFill>
                  <a:srgbClr val="60986E"/>
                </a:solidFill>
              </a:rPr>
              <a:t>141,6</a:t>
            </a:r>
            <a:r>
              <a:rPr lang="is-IS" sz="1800" dirty="0">
                <a:solidFill>
                  <a:srgbClr val="032742"/>
                </a:solidFill>
              </a:rPr>
              <a:t> klst. (156-(7,2*2)</a:t>
            </a:r>
          </a:p>
          <a:p>
            <a:r>
              <a:rPr lang="is-IS" sz="1800" dirty="0">
                <a:solidFill>
                  <a:srgbClr val="032742"/>
                </a:solidFill>
              </a:rPr>
              <a:t>Staða vinnuskila </a:t>
            </a:r>
            <a:r>
              <a:rPr lang="is-IS" sz="1800" dirty="0">
                <a:solidFill>
                  <a:srgbClr val="60986E"/>
                </a:solidFill>
              </a:rPr>
              <a:t>138,9</a:t>
            </a:r>
            <a:r>
              <a:rPr lang="is-IS" sz="1800" dirty="0">
                <a:solidFill>
                  <a:srgbClr val="032742"/>
                </a:solidFill>
              </a:rPr>
              <a:t> klst.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738665-90B7-4FF3-B3D1-2FB0F5190629}"/>
              </a:ext>
            </a:extLst>
          </p:cNvPr>
          <p:cNvSpPr/>
          <p:nvPr/>
        </p:nvSpPr>
        <p:spPr>
          <a:xfrm>
            <a:off x="6191697" y="2997246"/>
            <a:ext cx="1047750" cy="6477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ED9EE3-D1F9-4141-BC0E-24A7207F41A1}"/>
              </a:ext>
            </a:extLst>
          </p:cNvPr>
          <p:cNvCxnSpPr>
            <a:cxnSpLocks/>
          </p:cNvCxnSpPr>
          <p:nvPr/>
        </p:nvCxnSpPr>
        <p:spPr>
          <a:xfrm flipH="1">
            <a:off x="7239447" y="2330530"/>
            <a:ext cx="3651250" cy="965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FE3C90-CE41-4588-875F-0F1EFC7858F9}"/>
              </a:ext>
            </a:extLst>
          </p:cNvPr>
          <p:cNvSpPr txBox="1"/>
          <p:nvPr/>
        </p:nvSpPr>
        <p:spPr>
          <a:xfrm>
            <a:off x="10890697" y="2065655"/>
            <a:ext cx="927334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Skýring: </a:t>
            </a:r>
            <a:r>
              <a:rPr lang="en-GB" sz="1200"/>
              <a:t>Aðfaranótt fimmtudags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80634D-FD4F-4DE6-AFEA-1FA4C26BD379}"/>
              </a:ext>
            </a:extLst>
          </p:cNvPr>
          <p:cNvSpPr/>
          <p:nvPr/>
        </p:nvSpPr>
        <p:spPr>
          <a:xfrm>
            <a:off x="7156307" y="2094276"/>
            <a:ext cx="879601" cy="90297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3EB52C-ED0E-4BC9-A2D4-EB9F18EBB8E6}"/>
              </a:ext>
            </a:extLst>
          </p:cNvPr>
          <p:cNvSpPr/>
          <p:nvPr/>
        </p:nvSpPr>
        <p:spPr>
          <a:xfrm>
            <a:off x="4522124" y="3923236"/>
            <a:ext cx="877854" cy="91761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8B5699-5A1B-4268-B531-797152542435}"/>
              </a:ext>
            </a:extLst>
          </p:cNvPr>
          <p:cNvSpPr/>
          <p:nvPr/>
        </p:nvSpPr>
        <p:spPr>
          <a:xfrm>
            <a:off x="2170545" y="1511819"/>
            <a:ext cx="1979428" cy="902970"/>
          </a:xfrm>
          <a:prstGeom prst="ellipse">
            <a:avLst/>
          </a:prstGeom>
          <a:solidFill>
            <a:srgbClr val="85ABCD"/>
          </a:solidFill>
          <a:ln>
            <a:solidFill>
              <a:srgbClr val="85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/>
              <a:t>13. maí    </a:t>
            </a:r>
            <a:r>
              <a:rPr lang="is-IS" sz="1200"/>
              <a:t>uppstigningardagur</a:t>
            </a:r>
            <a:endParaRPr lang="is-IS" sz="1400"/>
          </a:p>
          <a:p>
            <a:pPr algn="ctr"/>
            <a:r>
              <a:rPr lang="is-IS" sz="1000"/>
              <a:t>vinnuskil 8,4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002AAD-94D8-491F-92B1-7A28CFC8FB4F}"/>
              </a:ext>
            </a:extLst>
          </p:cNvPr>
          <p:cNvSpPr/>
          <p:nvPr/>
        </p:nvSpPr>
        <p:spPr>
          <a:xfrm>
            <a:off x="1770845" y="4350083"/>
            <a:ext cx="2004853" cy="1182012"/>
          </a:xfrm>
          <a:prstGeom prst="ellipse">
            <a:avLst/>
          </a:prstGeom>
          <a:solidFill>
            <a:srgbClr val="85ABCD"/>
          </a:solidFill>
          <a:ln>
            <a:solidFill>
              <a:srgbClr val="85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/>
              <a:t>24. maí          </a:t>
            </a:r>
            <a:r>
              <a:rPr lang="is-IS" sz="1200"/>
              <a:t>annar í hvítasunnu</a:t>
            </a:r>
            <a:endParaRPr lang="is-IS" sz="1400"/>
          </a:p>
          <a:p>
            <a:pPr algn="ctr"/>
            <a:r>
              <a:rPr lang="is-IS" sz="1050"/>
              <a:t>vinnuskil 8,4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760ECB-72A6-49E8-AADF-CE9E74AAA7D3}"/>
              </a:ext>
            </a:extLst>
          </p:cNvPr>
          <p:cNvCxnSpPr>
            <a:cxnSpLocks/>
          </p:cNvCxnSpPr>
          <p:nvPr/>
        </p:nvCxnSpPr>
        <p:spPr>
          <a:xfrm flipV="1">
            <a:off x="3689111" y="4163339"/>
            <a:ext cx="811078" cy="49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78C1F9-2D11-41D8-874B-EB8D407AB2B6}"/>
              </a:ext>
            </a:extLst>
          </p:cNvPr>
          <p:cNvCxnSpPr>
            <a:cxnSpLocks/>
          </p:cNvCxnSpPr>
          <p:nvPr/>
        </p:nvCxnSpPr>
        <p:spPr>
          <a:xfrm flipV="1">
            <a:off x="3911690" y="2198841"/>
            <a:ext cx="32292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C0E20E-CB37-45A3-9908-110C885C9857}"/>
              </a:ext>
            </a:extLst>
          </p:cNvPr>
          <p:cNvSpPr/>
          <p:nvPr/>
        </p:nvSpPr>
        <p:spPr>
          <a:xfrm>
            <a:off x="472663" y="2421811"/>
            <a:ext cx="3752119" cy="162012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EF07B93D-1E57-4516-8472-B793B4930F03}"/>
              </a:ext>
            </a:extLst>
          </p:cNvPr>
          <p:cNvSpPr/>
          <p:nvPr/>
        </p:nvSpPr>
        <p:spPr>
          <a:xfrm>
            <a:off x="6283846" y="1187916"/>
            <a:ext cx="857107" cy="63522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3909A58D-92A5-4263-9EDE-031EF90759CA}"/>
              </a:ext>
            </a:extLst>
          </p:cNvPr>
          <p:cNvSpPr/>
          <p:nvPr/>
        </p:nvSpPr>
        <p:spPr>
          <a:xfrm>
            <a:off x="8035908" y="2163532"/>
            <a:ext cx="857107" cy="63522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903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789292-7D66-4122-9694-429144FCB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4"/>
          <a:stretch/>
        </p:blipFill>
        <p:spPr>
          <a:xfrm>
            <a:off x="5915526" y="1153820"/>
            <a:ext cx="5767137" cy="515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08A7F-A339-434B-BBEF-0E385E996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2" y="473679"/>
            <a:ext cx="9169651" cy="628144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Nýjar breytur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119EB-5676-405E-9B6F-47501E534C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3365" y="1665011"/>
            <a:ext cx="4237411" cy="4592638"/>
          </a:xfrm>
        </p:spPr>
        <p:txBody>
          <a:bodyPr/>
          <a:lstStyle/>
          <a:p>
            <a:r>
              <a:rPr lang="is-IS" b="1"/>
              <a:t>Taxtalaun 401.862</a:t>
            </a:r>
          </a:p>
          <a:p>
            <a:r>
              <a:rPr lang="is-IS"/>
              <a:t>Vaktaálag 33,33% +847 kr. </a:t>
            </a:r>
          </a:p>
          <a:p>
            <a:r>
              <a:rPr lang="is-IS"/>
              <a:t>Vaktaálag 55% + 1397 kr. </a:t>
            </a:r>
          </a:p>
          <a:p>
            <a:r>
              <a:rPr lang="is-IS"/>
              <a:t>Vaktaálag 65% + 1651 kr.  </a:t>
            </a:r>
          </a:p>
          <a:p>
            <a:r>
              <a:rPr lang="is-IS"/>
              <a:t>Vaktaálag 75% + 1905 kr. </a:t>
            </a:r>
          </a:p>
          <a:p>
            <a:pPr>
              <a:lnSpc>
                <a:spcPct val="100000"/>
              </a:lnSpc>
            </a:pPr>
            <a:r>
              <a:rPr lang="is-IS"/>
              <a:t>Vaktahvati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/>
              <a:t>	12,5% = 50.233 kr.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/>
              <a:t>	10% = 40.186 kr.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/>
              <a:t>	7,5% = 30.140 kr.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/>
              <a:t>	2,5% = 10.047 kr.</a:t>
            </a:r>
          </a:p>
          <a:p>
            <a:endParaRPr lang="is-I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DE66B3-2E21-4AE8-B87F-39A717C5B027}"/>
              </a:ext>
            </a:extLst>
          </p:cNvPr>
          <p:cNvSpPr/>
          <p:nvPr/>
        </p:nvSpPr>
        <p:spPr>
          <a:xfrm>
            <a:off x="6780436" y="3933624"/>
            <a:ext cx="2805174" cy="27320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1FAD23-E26B-406A-9B37-65A2540A0345}"/>
              </a:ext>
            </a:extLst>
          </p:cNvPr>
          <p:cNvSpPr/>
          <p:nvPr/>
        </p:nvSpPr>
        <p:spPr>
          <a:xfrm>
            <a:off x="6780437" y="4427390"/>
            <a:ext cx="2805173" cy="27320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C711AB-2358-4E34-9997-EF95312DDFBF}"/>
              </a:ext>
            </a:extLst>
          </p:cNvPr>
          <p:cNvSpPr/>
          <p:nvPr/>
        </p:nvSpPr>
        <p:spPr>
          <a:xfrm>
            <a:off x="6780437" y="4973214"/>
            <a:ext cx="2805173" cy="27320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67A57A-16B2-466E-9A9B-BA911EE640CB}"/>
              </a:ext>
            </a:extLst>
          </p:cNvPr>
          <p:cNvSpPr/>
          <p:nvPr/>
        </p:nvSpPr>
        <p:spPr>
          <a:xfrm>
            <a:off x="1036725" y="2982259"/>
            <a:ext cx="2781748" cy="274428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8958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BABD1-3476-423C-A402-C00CC1735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592" y="2084419"/>
            <a:ext cx="5452014" cy="3462851"/>
          </a:xfrm>
        </p:spPr>
        <p:txBody>
          <a:bodyPr/>
          <a:lstStyle/>
          <a:p>
            <a:pPr algn="ctr"/>
            <a:r>
              <a:rPr lang="is-IS" sz="4400"/>
              <a:t>Námskeið fyrir launafulltrúa</a:t>
            </a:r>
          </a:p>
          <a:p>
            <a:pPr algn="ctr"/>
            <a:endParaRPr lang="is-IS" sz="4400"/>
          </a:p>
          <a:p>
            <a:pPr algn="ctr"/>
            <a:r>
              <a:rPr lang="is-IS" sz="3600"/>
              <a:t>Í vinnslu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DF6EE-D112-4A63-A59C-A3AEB43A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0" y="187642"/>
            <a:ext cx="1019175" cy="447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C64EE4-8BF7-4972-A15D-A737416C6843}"/>
              </a:ext>
            </a:extLst>
          </p:cNvPr>
          <p:cNvSpPr/>
          <p:nvPr/>
        </p:nvSpPr>
        <p:spPr>
          <a:xfrm>
            <a:off x="0" y="0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3074" name="Picture 2" descr="Book Read GIF by Buffer">
            <a:extLst>
              <a:ext uri="{FF2B5EF4-FFF2-40B4-BE49-F238E27FC236}">
                <a16:creationId xmlns:a16="http://schemas.microsoft.com/office/drawing/2014/main" id="{F2F41EFE-E86B-42CA-A7D2-360878069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73" y="1602444"/>
            <a:ext cx="4426803" cy="44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5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84" y="840916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208" y="1667152"/>
            <a:ext cx="5645620" cy="3783719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>
                <a:latin typeface="+mn-lt"/>
                <a:cs typeface="Arial" panose="020B0604020202020204" pitchFamily="34" charset="0"/>
              </a:rPr>
              <a:t>Orlof 2021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Jöfnun vinnuskila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Dæmi</a:t>
            </a:r>
          </a:p>
          <a:p>
            <a:pPr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endParaRPr lang="is-IS" sz="200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656208" y="445953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26FE6C0-7F06-4081-8AD0-80C4FBA8A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0204" y="646448"/>
            <a:ext cx="3464212" cy="789927"/>
          </a:xfrm>
        </p:spPr>
        <p:txBody>
          <a:bodyPr/>
          <a:lstStyle/>
          <a:p>
            <a:r>
              <a:rPr lang="is-IS" sz="3600">
                <a:solidFill>
                  <a:srgbClr val="032742"/>
                </a:solidFill>
              </a:rPr>
              <a:t>Tengiliðir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C62822A8-DB11-4999-9706-8C34E3C7FB2E}"/>
              </a:ext>
            </a:extLst>
          </p:cNvPr>
          <p:cNvSpPr txBox="1"/>
          <p:nvPr/>
        </p:nvSpPr>
        <p:spPr>
          <a:xfrm>
            <a:off x="269623" y="1894894"/>
            <a:ext cx="4020437" cy="346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endParaRPr lang="is-IS" sz="16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betrivinnutimi@rikissattasemjari.is</a:t>
            </a: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Bára Hildur Jóhannsdóttir verkefnastjóri 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barahildur@rikissattasemjari.is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6952490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Aldís Magnúsdóttir sérfræðingur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aldis.magnusdottir@fjr.is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8474672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Sigríður S. Sæmundsdóttir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sigridur.s.saemundsdottir@rikissattasemjari.is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GB" sz="1600" i="1">
                <a:solidFill>
                  <a:srgbClr val="0327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8683114</a:t>
            </a:r>
            <a:endParaRPr lang="is-IS" sz="1600" i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4D7DA0B3-C68F-4B44-AD2A-7C50C4BF3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060" y="2289692"/>
            <a:ext cx="7646315" cy="4375581"/>
          </a:xfrm>
          <a:prstGeom prst="rect">
            <a:avLst/>
          </a:prstGeom>
        </p:spPr>
      </p:pic>
      <p:sp>
        <p:nvSpPr>
          <p:cNvPr id="8" name="Textastaðgengill 6">
            <a:extLst>
              <a:ext uri="{FF2B5EF4-FFF2-40B4-BE49-F238E27FC236}">
                <a16:creationId xmlns:a16="http://schemas.microsoft.com/office/drawing/2014/main" id="{6F984D12-E1C9-4B34-BD5E-CE5EFA143954}"/>
              </a:ext>
            </a:extLst>
          </p:cNvPr>
          <p:cNvSpPr txBox="1">
            <a:spLocks/>
          </p:cNvSpPr>
          <p:nvPr/>
        </p:nvSpPr>
        <p:spPr>
          <a:xfrm>
            <a:off x="4290061" y="488284"/>
            <a:ext cx="6541736" cy="1674296"/>
          </a:xfrm>
          <a:prstGeom prst="rect">
            <a:avLst/>
          </a:prstGeom>
          <a:solidFill>
            <a:srgbClr val="85ABC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>
                <a:solidFill>
                  <a:schemeClr val="bg1"/>
                </a:solidFill>
              </a:rPr>
              <a:t>Ríki – </a:t>
            </a:r>
            <a:r>
              <a:rPr lang="is-IS" sz="20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kmr@fjr.is</a:t>
            </a:r>
            <a:r>
              <a:rPr lang="is-IS" sz="2000">
                <a:solidFill>
                  <a:schemeClr val="bg1"/>
                </a:solidFill>
              </a:rPr>
              <a:t> </a:t>
            </a:r>
          </a:p>
          <a:p>
            <a:r>
              <a:rPr lang="is-IS" sz="2000">
                <a:solidFill>
                  <a:schemeClr val="bg1"/>
                </a:solidFill>
              </a:rPr>
              <a:t>Reykjavíkurborg – </a:t>
            </a:r>
            <a:r>
              <a:rPr lang="is-IS" sz="20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betrivinnutimi@reykjavik.is</a:t>
            </a:r>
            <a:r>
              <a:rPr lang="is-IS" sz="2000">
                <a:solidFill>
                  <a:schemeClr val="bg1"/>
                </a:solidFill>
              </a:rPr>
              <a:t> </a:t>
            </a:r>
          </a:p>
          <a:p>
            <a:r>
              <a:rPr lang="is-IS" sz="2000">
                <a:solidFill>
                  <a:schemeClr val="bg1"/>
                </a:solidFill>
              </a:rPr>
              <a:t>Sveitarfélög – </a:t>
            </a:r>
            <a:r>
              <a:rPr lang="is-IS" sz="200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betrivinnutimi@samband.is</a:t>
            </a:r>
            <a:endParaRPr lang="is-IS" sz="2000">
              <a:solidFill>
                <a:schemeClr val="bg1"/>
              </a:solidFill>
            </a:endParaRPr>
          </a:p>
          <a:p>
            <a:r>
              <a:rPr lang="is-IS" sz="2000">
                <a:solidFill>
                  <a:schemeClr val="bg1"/>
                </a:solidFill>
              </a:rPr>
              <a:t>SFV – </a:t>
            </a:r>
            <a:r>
              <a:rPr lang="is-IS" sz="200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tryggvi@samtok.is</a:t>
            </a:r>
            <a:r>
              <a:rPr lang="is-IS" sz="20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63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759" y="794016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961965" y="2301239"/>
            <a:ext cx="4432995" cy="2270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Útistandandi</a:t>
            </a:r>
            <a:r>
              <a:rPr lang="en-US" sz="240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endParaRPr lang="en-US" sz="240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r>
              <a:rPr lang="en-US" sz="240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líðandi</a:t>
            </a:r>
            <a:r>
              <a:rPr lang="en-US" sz="240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stundar</a:t>
            </a:r>
            <a:endParaRPr lang="en-US" sz="240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000000"/>
                </a:solidFill>
                <a:latin typeface="+mn-lt"/>
                <a:cs typeface="Arial"/>
              </a:rPr>
              <a:t>Reynslusögur</a:t>
            </a:r>
            <a:endParaRPr lang="en-US" sz="2000">
              <a:solidFill>
                <a:srgbClr val="000000"/>
              </a:solidFill>
              <a:latin typeface="+mn-lt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54" y="948690"/>
            <a:ext cx="496062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BDB35-1F73-4D19-8A26-692F7B20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" y="204537"/>
            <a:ext cx="10287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A3798B-E7FE-4F15-B22A-256CBBE58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6" y="252162"/>
            <a:ext cx="1066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079" y="461557"/>
            <a:ext cx="10103953" cy="789927"/>
          </a:xfrm>
        </p:spPr>
        <p:txBody>
          <a:bodyPr lIns="91440" tIns="45720" rIns="91440" bIns="45720" anchor="t"/>
          <a:lstStyle/>
          <a:p>
            <a:r>
              <a:rPr lang="is-IS">
                <a:solidFill>
                  <a:srgbClr val="032742"/>
                </a:solidFill>
                <a:latin typeface="FiraGO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  <a:latin typeface="FiraGO SemiBold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394052" cy="3175493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200" b="1">
                <a:solidFill>
                  <a:srgbClr val="032742"/>
                </a:solidFill>
              </a:rPr>
              <a:t>Staðan ætti að vera þessi í dag!</a:t>
            </a:r>
          </a:p>
        </p:txBody>
      </p:sp>
      <p:sp>
        <p:nvSpPr>
          <p:cNvPr id="4" name="Rétthyrningur: Ávöl horn 3">
            <a:extLst>
              <a:ext uri="{FF2B5EF4-FFF2-40B4-BE49-F238E27FC236}">
                <a16:creationId xmlns:a16="http://schemas.microsoft.com/office/drawing/2014/main" id="{28BA8F3C-077F-4FB5-9195-EED6E1C3E57E}"/>
              </a:ext>
            </a:extLst>
          </p:cNvPr>
          <p:cNvSpPr/>
          <p:nvPr/>
        </p:nvSpPr>
        <p:spPr>
          <a:xfrm>
            <a:off x="4332995" y="1251484"/>
            <a:ext cx="1983985" cy="5296615"/>
          </a:xfrm>
          <a:prstGeom prst="roundRect">
            <a:avLst/>
          </a:prstGeom>
          <a:blipFill dpi="0" rotWithShape="1">
            <a:blip r:embed="rId4">
              <a:alphaModFix amt="63000"/>
            </a:blip>
            <a:srcRect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3C243454-63C8-4483-9B7E-4E1451CBDCB0}"/>
              </a:ext>
            </a:extLst>
          </p:cNvPr>
          <p:cNvSpPr/>
          <p:nvPr/>
        </p:nvSpPr>
        <p:spPr>
          <a:xfrm>
            <a:off x="6739683" y="1780172"/>
            <a:ext cx="2137987" cy="42392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étthyrningur: Ávöl horn 6">
            <a:extLst>
              <a:ext uri="{FF2B5EF4-FFF2-40B4-BE49-F238E27FC236}">
                <a16:creationId xmlns:a16="http://schemas.microsoft.com/office/drawing/2014/main" id="{8E11FF7B-7E2C-492C-A962-68385A905CA3}"/>
              </a:ext>
            </a:extLst>
          </p:cNvPr>
          <p:cNvSpPr/>
          <p:nvPr/>
        </p:nvSpPr>
        <p:spPr>
          <a:xfrm>
            <a:off x="9081554" y="2361765"/>
            <a:ext cx="2137987" cy="1029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423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/>
        </p:nvGraphicFramePr>
        <p:xfrm>
          <a:off x="578188" y="524162"/>
          <a:ext cx="11035622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1122040" y="4012707"/>
            <a:ext cx="1949634" cy="2321131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3183139" y="4012707"/>
            <a:ext cx="1949634" cy="2321131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Mat stjórnanda á því hvort </a:t>
            </a:r>
            <a:r>
              <a:rPr lang="is-IS" sz="2000" noProof="1"/>
              <a:t>mönnunar-</a:t>
            </a:r>
            <a:r>
              <a:rPr lang="is-IS" sz="200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5286099" y="4012707"/>
            <a:ext cx="1949634" cy="2321131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7397136" y="4012706"/>
            <a:ext cx="1949634" cy="232113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9500096" y="4012707"/>
            <a:ext cx="1949634" cy="232113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201318"/>
            <a:ext cx="1699260" cy="135177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800" b="1"/>
              <a:t>22. Janúar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BCCF63-A578-48D7-9F1A-2EB25D9CF526}"/>
              </a:ext>
            </a:extLst>
          </p:cNvPr>
          <p:cNvSpPr/>
          <p:nvPr/>
        </p:nvSpPr>
        <p:spPr>
          <a:xfrm>
            <a:off x="7235733" y="1308093"/>
            <a:ext cx="2264363" cy="52287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1811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70073F-CDB4-4BAF-BDFF-191C4F27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82" y="452626"/>
            <a:ext cx="9399419" cy="553348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75F953-A105-40A0-8106-CB40FA0D5B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37084" y="6162092"/>
            <a:ext cx="3797315" cy="547523"/>
          </a:xfrm>
        </p:spPr>
        <p:txBody>
          <a:bodyPr/>
          <a:lstStyle/>
          <a:p>
            <a:r>
              <a:rPr lang="is-IS" sz="2400">
                <a:solidFill>
                  <a:srgbClr val="032742"/>
                </a:solidFill>
              </a:rPr>
              <a:t>Frá fundi launagreiðenda</a:t>
            </a:r>
          </a:p>
        </p:txBody>
      </p:sp>
    </p:spTree>
    <p:extLst>
      <p:ext uri="{BB962C8B-B14F-4D97-AF65-F5344CB8AC3E}">
        <p14:creationId xmlns:p14="http://schemas.microsoft.com/office/powerpoint/2010/main" val="357198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B79F01-08B6-4167-A3FF-8592EBA4E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38" y="482122"/>
            <a:ext cx="10016579" cy="555129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4B79ED8-2CB8-4922-B685-48640E4F3993}"/>
              </a:ext>
            </a:extLst>
          </p:cNvPr>
          <p:cNvSpPr txBox="1">
            <a:spLocks/>
          </p:cNvSpPr>
          <p:nvPr/>
        </p:nvSpPr>
        <p:spPr>
          <a:xfrm>
            <a:off x="4668905" y="6213028"/>
            <a:ext cx="3476474" cy="5475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2400">
                <a:solidFill>
                  <a:srgbClr val="032742"/>
                </a:solidFill>
              </a:rPr>
              <a:t>Frá fundi launafólks</a:t>
            </a:r>
          </a:p>
        </p:txBody>
      </p:sp>
    </p:spTree>
    <p:extLst>
      <p:ext uri="{BB962C8B-B14F-4D97-AF65-F5344CB8AC3E}">
        <p14:creationId xmlns:p14="http://schemas.microsoft.com/office/powerpoint/2010/main" val="374790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9423CE-A846-4373-A35F-569903CC6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154770"/>
            <a:ext cx="8300367" cy="1304019"/>
          </a:xfrm>
        </p:spPr>
        <p:txBody>
          <a:bodyPr/>
          <a:lstStyle/>
          <a:p>
            <a:r>
              <a:rPr lang="is-IS"/>
              <a:t>Orlof vaktavinnumanna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9F025-11EB-4753-9922-8DE39A35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" y="292389"/>
            <a:ext cx="1066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D1651-0989-4D14-9100-AB5D31C3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94840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Orlof vaktavinnumanna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79F1F-0EE8-4AAD-813F-018B892DAE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93487"/>
            <a:ext cx="5601031" cy="3071026"/>
          </a:xfrm>
        </p:spPr>
        <p:txBody>
          <a:bodyPr/>
          <a:lstStyle/>
          <a:p>
            <a:r>
              <a:rPr lang="is-I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Frá 01.05.2021 gildir eftirfarandi um orlof þeirra sem eru í vaktavinnu: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s-I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Úttekt miðast við að 1 klst. verði 1,11 klst. í orlofsúttekt.</a:t>
            </a:r>
            <a:endParaRPr lang="is-I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s-IS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Vægið</a:t>
            </a:r>
            <a:r>
              <a:rPr lang="is-I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1,11 er tilkomið þar sem 40 klst. vinnuvika verður 36 klst. vinnuvika en fjöldi orlofsdaga breytist ekki -  40 klst./36 klst. = 1,11.</a:t>
            </a:r>
            <a:endParaRPr lang="is-I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s-I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1D2CD-1227-44A6-BCAE-D2BAE58C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970" y="565826"/>
            <a:ext cx="5922524" cy="5922524"/>
          </a:xfrm>
          <a:prstGeom prst="rect">
            <a:avLst/>
          </a:prstGeom>
        </p:spPr>
      </p:pic>
      <p:sp>
        <p:nvSpPr>
          <p:cNvPr id="7" name="Rectangle: Rounded Corners 6">
            <a:hlinkClick r:id="rId3"/>
            <a:extLst>
              <a:ext uri="{FF2B5EF4-FFF2-40B4-BE49-F238E27FC236}">
                <a16:creationId xmlns:a16="http://schemas.microsoft.com/office/drawing/2014/main" id="{88CE127C-6C69-43DB-8001-E94C9F9EFBEE}"/>
              </a:ext>
            </a:extLst>
          </p:cNvPr>
          <p:cNvSpPr/>
          <p:nvPr/>
        </p:nvSpPr>
        <p:spPr>
          <a:xfrm>
            <a:off x="945444" y="5232024"/>
            <a:ext cx="5740495" cy="988815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/>
              <a:t>Leiðbeiningar vegna orlofstöku sumarið 2021 (PDF)</a:t>
            </a:r>
          </a:p>
          <a:p>
            <a:pPr algn="ctr"/>
            <a:r>
              <a:rPr lang="is-IS"/>
              <a:t>Birt í ljósi þess að margir eru að auka við sig starfshlutfall 1. maí 2021 vegna betri vinnutíma í vaktavinnu.</a:t>
            </a:r>
          </a:p>
        </p:txBody>
      </p:sp>
    </p:spTree>
    <p:extLst>
      <p:ext uri="{BB962C8B-B14F-4D97-AF65-F5344CB8AC3E}">
        <p14:creationId xmlns:p14="http://schemas.microsoft.com/office/powerpoint/2010/main" val="182921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53A409-81AB-429C-9024-D37E5854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060" y="1648325"/>
            <a:ext cx="7084466" cy="1299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59786-33AF-4FFD-8CEE-20A8CF799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59" y="3232613"/>
            <a:ext cx="7104096" cy="3087961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A24B84E-56BA-4304-81D0-65B2A1BADC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537425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Spurt og svarað	=&gt; Nýjar spurningar – mars 2021</a:t>
            </a:r>
            <a:endParaRPr lang="is-IS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2442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11" ma:contentTypeDescription="Create a new document." ma:contentTypeScope="" ma:versionID="0af29e14f8e1b5659a381283e627dee2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9c47f0320e936e805d113a95bd97a4ff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58149A-8247-47AF-95BF-30E7261AFE84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634</TotalTime>
  <Words>717</Words>
  <Application>Microsoft Office PowerPoint</Application>
  <PresentationFormat>Widescreen</PresentationFormat>
  <Paragraphs>133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FiraGO Book</vt:lpstr>
      <vt:lpstr>FiraGO SemiBold</vt:lpstr>
      <vt:lpstr>Symbol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2</cp:revision>
  <dcterms:created xsi:type="dcterms:W3CDTF">2020-10-30T12:19:32Z</dcterms:created>
  <dcterms:modified xsi:type="dcterms:W3CDTF">2021-04-07T20:11:51Z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