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4" r:id="rId5"/>
    <p:sldMasterId id="2147483660" r:id="rId6"/>
  </p:sldMasterIdLst>
  <p:notesMasterIdLst>
    <p:notesMasterId r:id="rId71"/>
  </p:notesMasterIdLst>
  <p:sldIdLst>
    <p:sldId id="257" r:id="rId7"/>
    <p:sldId id="807" r:id="rId8"/>
    <p:sldId id="299" r:id="rId9"/>
    <p:sldId id="261" r:id="rId10"/>
    <p:sldId id="260" r:id="rId11"/>
    <p:sldId id="306" r:id="rId12"/>
    <p:sldId id="968" r:id="rId13"/>
    <p:sldId id="288" r:id="rId14"/>
    <p:sldId id="300" r:id="rId15"/>
    <p:sldId id="266" r:id="rId16"/>
    <p:sldId id="262" r:id="rId17"/>
    <p:sldId id="948" r:id="rId18"/>
    <p:sldId id="961" r:id="rId19"/>
    <p:sldId id="301" r:id="rId20"/>
    <p:sldId id="302" r:id="rId21"/>
    <p:sldId id="268" r:id="rId22"/>
    <p:sldId id="310" r:id="rId23"/>
    <p:sldId id="270" r:id="rId24"/>
    <p:sldId id="271" r:id="rId25"/>
    <p:sldId id="964" r:id="rId26"/>
    <p:sldId id="942" r:id="rId27"/>
    <p:sldId id="945" r:id="rId28"/>
    <p:sldId id="950" r:id="rId29"/>
    <p:sldId id="951" r:id="rId30"/>
    <p:sldId id="949" r:id="rId31"/>
    <p:sldId id="962" r:id="rId32"/>
    <p:sldId id="303" r:id="rId33"/>
    <p:sldId id="273" r:id="rId34"/>
    <p:sldId id="309" r:id="rId35"/>
    <p:sldId id="954" r:id="rId36"/>
    <p:sldId id="966" r:id="rId37"/>
    <p:sldId id="264" r:id="rId38"/>
    <p:sldId id="925" r:id="rId39"/>
    <p:sldId id="851" r:id="rId40"/>
    <p:sldId id="887" r:id="rId41"/>
    <p:sldId id="963" r:id="rId42"/>
    <p:sldId id="274" r:id="rId43"/>
    <p:sldId id="967" r:id="rId44"/>
    <p:sldId id="955" r:id="rId45"/>
    <p:sldId id="969" r:id="rId46"/>
    <p:sldId id="970" r:id="rId47"/>
    <p:sldId id="971" r:id="rId48"/>
    <p:sldId id="878" r:id="rId49"/>
    <p:sldId id="286" r:id="rId50"/>
    <p:sldId id="281" r:id="rId51"/>
    <p:sldId id="283" r:id="rId52"/>
    <p:sldId id="959" r:id="rId53"/>
    <p:sldId id="965" r:id="rId54"/>
    <p:sldId id="894" r:id="rId55"/>
    <p:sldId id="895" r:id="rId56"/>
    <p:sldId id="906" r:id="rId57"/>
    <p:sldId id="939" r:id="rId58"/>
    <p:sldId id="946" r:id="rId59"/>
    <p:sldId id="947" r:id="rId60"/>
    <p:sldId id="941" r:id="rId61"/>
    <p:sldId id="868" r:id="rId62"/>
    <p:sldId id="873" r:id="rId63"/>
    <p:sldId id="826" r:id="rId64"/>
    <p:sldId id="869" r:id="rId65"/>
    <p:sldId id="874" r:id="rId66"/>
    <p:sldId id="875" r:id="rId67"/>
    <p:sldId id="921" r:id="rId68"/>
    <p:sldId id="937" r:id="rId69"/>
    <p:sldId id="818" r:id="rId70"/>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ára Hildur Jóhannsdóttir" initials="BHJ" lastIdx="6" clrIdx="0">
    <p:extLst>
      <p:ext uri="{19B8F6BF-5375-455C-9EA6-DF929625EA0E}">
        <p15:presenceInfo xmlns:p15="http://schemas.microsoft.com/office/powerpoint/2012/main" userId="S::barahildur@rikissattasemjari.is::418bbdc2-a87c-4c4b-863d-86eeefff96ea" providerId="AD"/>
      </p:ext>
    </p:extLst>
  </p:cmAuthor>
  <p:cmAuthor id="2" name="Aldís Magnúsdóttir" initials="AM" lastIdx="11" clrIdx="1">
    <p:extLst>
      <p:ext uri="{19B8F6BF-5375-455C-9EA6-DF929625EA0E}">
        <p15:presenceInfo xmlns:p15="http://schemas.microsoft.com/office/powerpoint/2012/main" userId="S::aldis.magnusdottir@fjr.is::788f55ed-56ba-4d9e-aa54-9b42129363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01E"/>
    <a:srgbClr val="E4F8E7"/>
    <a:srgbClr val="CBE4CE"/>
    <a:srgbClr val="60986E"/>
    <a:srgbClr val="092E1E"/>
    <a:srgbClr val="09321E"/>
    <a:srgbClr val="09361E"/>
    <a:srgbClr val="09411E"/>
    <a:srgbClr val="F18921"/>
    <a:srgbClr val="F8C6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64740" autoAdjust="0"/>
  </p:normalViewPr>
  <p:slideViewPr>
    <p:cSldViewPr snapToGrid="0">
      <p:cViewPr varScale="1">
        <p:scale>
          <a:sx n="74" d="100"/>
          <a:sy n="74" d="100"/>
        </p:scale>
        <p:origin x="1884" y="5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ára Hildur Jóhannsdóttir - SATTI" userId="e2dc90b8-4ac3-45a6-926a-e79230d6dff4" providerId="ADAL" clId="{97B7C3A9-BC19-433F-8799-23BF5C4323B4}"/>
    <pc:docChg chg="custSel modSld">
      <pc:chgData name="Bára Hildur Jóhannsdóttir - SATTI" userId="e2dc90b8-4ac3-45a6-926a-e79230d6dff4" providerId="ADAL" clId="{97B7C3A9-BC19-433F-8799-23BF5C4323B4}" dt="2021-04-20T11:38:00.822" v="340" actId="20577"/>
      <pc:docMkLst>
        <pc:docMk/>
      </pc:docMkLst>
      <pc:sldChg chg="modSp mod">
        <pc:chgData name="Bára Hildur Jóhannsdóttir - SATTI" userId="e2dc90b8-4ac3-45a6-926a-e79230d6dff4" providerId="ADAL" clId="{97B7C3A9-BC19-433F-8799-23BF5C4323B4}" dt="2021-04-19T11:27:52.661" v="15" actId="20577"/>
        <pc:sldMkLst>
          <pc:docMk/>
          <pc:sldMk cId="941233919" sldId="262"/>
        </pc:sldMkLst>
        <pc:spChg chg="mod">
          <ac:chgData name="Bára Hildur Jóhannsdóttir - SATTI" userId="e2dc90b8-4ac3-45a6-926a-e79230d6dff4" providerId="ADAL" clId="{97B7C3A9-BC19-433F-8799-23BF5C4323B4}" dt="2021-04-19T11:27:52.661" v="15" actId="20577"/>
          <ac:spMkLst>
            <pc:docMk/>
            <pc:sldMk cId="941233919" sldId="262"/>
            <ac:spMk id="3" creationId="{4853615F-B31E-6B48-A554-8226CF389188}"/>
          </ac:spMkLst>
        </pc:spChg>
      </pc:sldChg>
      <pc:sldChg chg="modNotesTx">
        <pc:chgData name="Bára Hildur Jóhannsdóttir - SATTI" userId="e2dc90b8-4ac3-45a6-926a-e79230d6dff4" providerId="ADAL" clId="{97B7C3A9-BC19-433F-8799-23BF5C4323B4}" dt="2021-04-19T11:33:00.480" v="225" actId="20577"/>
        <pc:sldMkLst>
          <pc:docMk/>
          <pc:sldMk cId="1002204367" sldId="264"/>
        </pc:sldMkLst>
      </pc:sldChg>
      <pc:sldChg chg="modSp mod">
        <pc:chgData name="Bára Hildur Jóhannsdóttir - SATTI" userId="e2dc90b8-4ac3-45a6-926a-e79230d6dff4" providerId="ADAL" clId="{97B7C3A9-BC19-433F-8799-23BF5C4323B4}" dt="2021-04-20T11:38:00.822" v="340" actId="20577"/>
        <pc:sldMkLst>
          <pc:docMk/>
          <pc:sldMk cId="347004718" sldId="268"/>
        </pc:sldMkLst>
        <pc:spChg chg="mod">
          <ac:chgData name="Bára Hildur Jóhannsdóttir - SATTI" userId="e2dc90b8-4ac3-45a6-926a-e79230d6dff4" providerId="ADAL" clId="{97B7C3A9-BC19-433F-8799-23BF5C4323B4}" dt="2021-04-20T11:38:00.822" v="340" actId="20577"/>
          <ac:spMkLst>
            <pc:docMk/>
            <pc:sldMk cId="347004718" sldId="268"/>
            <ac:spMk id="3" creationId="{FBD68040-2DFF-D246-A8A8-58C6C5777BB1}"/>
          </ac:spMkLst>
        </pc:spChg>
      </pc:sldChg>
      <pc:sldChg chg="modNotesTx">
        <pc:chgData name="Bára Hildur Jóhannsdóttir - SATTI" userId="e2dc90b8-4ac3-45a6-926a-e79230d6dff4" providerId="ADAL" clId="{97B7C3A9-BC19-433F-8799-23BF5C4323B4}" dt="2021-04-19T11:30:40.395" v="107" actId="20577"/>
        <pc:sldMkLst>
          <pc:docMk/>
          <pc:sldMk cId="2202078933" sldId="270"/>
        </pc:sldMkLst>
      </pc:sldChg>
      <pc:sldChg chg="modNotesTx">
        <pc:chgData name="Bára Hildur Jóhannsdóttir - SATTI" userId="e2dc90b8-4ac3-45a6-926a-e79230d6dff4" providerId="ADAL" clId="{97B7C3A9-BC19-433F-8799-23BF5C4323B4}" dt="2021-04-19T11:30:53.547" v="134" actId="20577"/>
        <pc:sldMkLst>
          <pc:docMk/>
          <pc:sldMk cId="595376739" sldId="271"/>
        </pc:sldMkLst>
      </pc:sldChg>
      <pc:sldChg chg="modNotesTx">
        <pc:chgData name="Bára Hildur Jóhannsdóttir - SATTI" userId="e2dc90b8-4ac3-45a6-926a-e79230d6dff4" providerId="ADAL" clId="{97B7C3A9-BC19-433F-8799-23BF5C4323B4}" dt="2021-04-19T11:28:36.720" v="33" actId="20577"/>
        <pc:sldMkLst>
          <pc:docMk/>
          <pc:sldMk cId="2855474945" sldId="302"/>
        </pc:sldMkLst>
      </pc:sldChg>
      <pc:sldChg chg="modSp mod">
        <pc:chgData name="Bára Hildur Jóhannsdóttir - SATTI" userId="e2dc90b8-4ac3-45a6-926a-e79230d6dff4" providerId="ADAL" clId="{97B7C3A9-BC19-433F-8799-23BF5C4323B4}" dt="2021-04-19T11:30:15.038" v="88" actId="20577"/>
        <pc:sldMkLst>
          <pc:docMk/>
          <pc:sldMk cId="2593506434" sldId="310"/>
        </pc:sldMkLst>
        <pc:graphicFrameChg chg="modGraphic">
          <ac:chgData name="Bára Hildur Jóhannsdóttir - SATTI" userId="e2dc90b8-4ac3-45a6-926a-e79230d6dff4" providerId="ADAL" clId="{97B7C3A9-BC19-433F-8799-23BF5C4323B4}" dt="2021-04-19T11:30:15.038" v="88" actId="20577"/>
          <ac:graphicFrameMkLst>
            <pc:docMk/>
            <pc:sldMk cId="2593506434" sldId="310"/>
            <ac:graphicFrameMk id="7" creationId="{5074F8CF-41EA-494E-BF23-D03874085CBA}"/>
          </ac:graphicFrameMkLst>
        </pc:graphicFrameChg>
      </pc:sldChg>
      <pc:sldChg chg="modSp mod">
        <pc:chgData name="Bára Hildur Jóhannsdóttir - SATTI" userId="e2dc90b8-4ac3-45a6-926a-e79230d6dff4" providerId="ADAL" clId="{97B7C3A9-BC19-433F-8799-23BF5C4323B4}" dt="2021-04-19T11:34:15.298" v="229" actId="20577"/>
        <pc:sldMkLst>
          <pc:docMk/>
          <pc:sldMk cId="3033169820" sldId="894"/>
        </pc:sldMkLst>
        <pc:spChg chg="mod">
          <ac:chgData name="Bára Hildur Jóhannsdóttir - SATTI" userId="e2dc90b8-4ac3-45a6-926a-e79230d6dff4" providerId="ADAL" clId="{97B7C3A9-BC19-433F-8799-23BF5C4323B4}" dt="2021-04-19T11:34:15.298" v="229" actId="20577"/>
          <ac:spMkLst>
            <pc:docMk/>
            <pc:sldMk cId="3033169820" sldId="894"/>
            <ac:spMk id="2" creationId="{D7D6B5AD-57AA-4A78-8236-3CA8008D28F7}"/>
          </ac:spMkLst>
        </pc:spChg>
      </pc:sldChg>
      <pc:sldChg chg="modSp mod">
        <pc:chgData name="Bára Hildur Jóhannsdóttir - SATTI" userId="e2dc90b8-4ac3-45a6-926a-e79230d6dff4" providerId="ADAL" clId="{97B7C3A9-BC19-433F-8799-23BF5C4323B4}" dt="2021-04-19T11:28:08.062" v="23" actId="20577"/>
        <pc:sldMkLst>
          <pc:docMk/>
          <pc:sldMk cId="3947971673" sldId="948"/>
        </pc:sldMkLst>
        <pc:spChg chg="mod">
          <ac:chgData name="Bára Hildur Jóhannsdóttir - SATTI" userId="e2dc90b8-4ac3-45a6-926a-e79230d6dff4" providerId="ADAL" clId="{97B7C3A9-BC19-433F-8799-23BF5C4323B4}" dt="2021-04-19T11:28:08.062" v="23" actId="20577"/>
          <ac:spMkLst>
            <pc:docMk/>
            <pc:sldMk cId="3947971673" sldId="948"/>
            <ac:spMk id="3" creationId="{5644A737-4D79-4510-8C36-9F2B39676441}"/>
          </ac:spMkLst>
        </pc:spChg>
      </pc:sldChg>
      <pc:sldChg chg="modSp mod">
        <pc:chgData name="Bára Hildur Jóhannsdóttir - SATTI" userId="e2dc90b8-4ac3-45a6-926a-e79230d6dff4" providerId="ADAL" clId="{97B7C3A9-BC19-433F-8799-23BF5C4323B4}" dt="2021-04-19T11:32:14.834" v="224" actId="20577"/>
        <pc:sldMkLst>
          <pc:docMk/>
          <pc:sldMk cId="577963033" sldId="949"/>
        </pc:sldMkLst>
        <pc:spChg chg="mod">
          <ac:chgData name="Bára Hildur Jóhannsdóttir - SATTI" userId="e2dc90b8-4ac3-45a6-926a-e79230d6dff4" providerId="ADAL" clId="{97B7C3A9-BC19-433F-8799-23BF5C4323B4}" dt="2021-04-19T11:32:14.834" v="224" actId="20577"/>
          <ac:spMkLst>
            <pc:docMk/>
            <pc:sldMk cId="577963033" sldId="949"/>
            <ac:spMk id="2" creationId="{0C4AAA5F-1741-4A94-AB60-37C0F37AFD62}"/>
          </ac:spMkLst>
        </pc:spChg>
      </pc:sldChg>
      <pc:sldChg chg="modSp mod">
        <pc:chgData name="Bára Hildur Jóhannsdóttir - SATTI" userId="e2dc90b8-4ac3-45a6-926a-e79230d6dff4" providerId="ADAL" clId="{97B7C3A9-BC19-433F-8799-23BF5C4323B4}" dt="2021-04-19T11:31:55.942" v="192" actId="20577"/>
        <pc:sldMkLst>
          <pc:docMk/>
          <pc:sldMk cId="3706137450" sldId="951"/>
        </pc:sldMkLst>
        <pc:spChg chg="mod">
          <ac:chgData name="Bára Hildur Jóhannsdóttir - SATTI" userId="e2dc90b8-4ac3-45a6-926a-e79230d6dff4" providerId="ADAL" clId="{97B7C3A9-BC19-433F-8799-23BF5C4323B4}" dt="2021-04-19T11:31:55.942" v="192" actId="20577"/>
          <ac:spMkLst>
            <pc:docMk/>
            <pc:sldMk cId="3706137450" sldId="951"/>
            <ac:spMk id="5" creationId="{CC6BAD6B-DF38-44C0-8F5E-85D54E58A90B}"/>
          </ac:spMkLst>
        </pc:spChg>
      </pc:sldChg>
      <pc:sldChg chg="modSp mod">
        <pc:chgData name="Bára Hildur Jóhannsdóttir - SATTI" userId="e2dc90b8-4ac3-45a6-926a-e79230d6dff4" providerId="ADAL" clId="{97B7C3A9-BC19-433F-8799-23BF5C4323B4}" dt="2021-04-19T11:31:21.535" v="188" actId="20577"/>
        <pc:sldMkLst>
          <pc:docMk/>
          <pc:sldMk cId="2911963959" sldId="964"/>
        </pc:sldMkLst>
        <pc:spChg chg="mod">
          <ac:chgData name="Bára Hildur Jóhannsdóttir - SATTI" userId="e2dc90b8-4ac3-45a6-926a-e79230d6dff4" providerId="ADAL" clId="{97B7C3A9-BC19-433F-8799-23BF5C4323B4}" dt="2021-04-19T11:31:21.535" v="188" actId="20577"/>
          <ac:spMkLst>
            <pc:docMk/>
            <pc:sldMk cId="2911963959" sldId="964"/>
            <ac:spMk id="6" creationId="{BC0A0ADC-DC3D-45B3-91F5-0D00A2360365}"/>
          </ac:spMkLst>
        </pc:spChg>
      </pc:sldChg>
      <pc:sldChg chg="addSp modSp mod">
        <pc:chgData name="Bára Hildur Jóhannsdóttir - SATTI" userId="e2dc90b8-4ac3-45a6-926a-e79230d6dff4" providerId="ADAL" clId="{97B7C3A9-BC19-433F-8799-23BF5C4323B4}" dt="2021-04-19T11:37:40.742" v="321" actId="14100"/>
        <pc:sldMkLst>
          <pc:docMk/>
          <pc:sldMk cId="2587590755" sldId="969"/>
        </pc:sldMkLst>
        <pc:spChg chg="add mod">
          <ac:chgData name="Bára Hildur Jóhannsdóttir - SATTI" userId="e2dc90b8-4ac3-45a6-926a-e79230d6dff4" providerId="ADAL" clId="{97B7C3A9-BC19-433F-8799-23BF5C4323B4}" dt="2021-04-19T11:37:40.742" v="321" actId="14100"/>
          <ac:spMkLst>
            <pc:docMk/>
            <pc:sldMk cId="2587590755" sldId="969"/>
            <ac:spMk id="7" creationId="{BD52CF6D-E5E7-4DA4-A012-1A5B7D627FD2}"/>
          </ac:spMkLst>
        </pc:spChg>
      </pc:sldChg>
    </pc:docChg>
  </pc:docChgLst>
  <pc:docChgLst>
    <pc:chgData name="Bára Hildur Jóhannsdóttir - SATTI" userId="e2dc90b8-4ac3-45a6-926a-e79230d6dff4" providerId="ADAL" clId="{AF7EA641-1941-4BCA-8286-3559051E5060}"/>
    <pc:docChg chg="modSld">
      <pc:chgData name="Bára Hildur Jóhannsdóttir - SATTI" userId="e2dc90b8-4ac3-45a6-926a-e79230d6dff4" providerId="ADAL" clId="{AF7EA641-1941-4BCA-8286-3559051E5060}" dt="2021-05-17T15:39:55.933" v="2" actId="790"/>
      <pc:docMkLst>
        <pc:docMk/>
      </pc:docMkLst>
      <pc:sldChg chg="modSp mod">
        <pc:chgData name="Bára Hildur Jóhannsdóttir - SATTI" userId="e2dc90b8-4ac3-45a6-926a-e79230d6dff4" providerId="ADAL" clId="{AF7EA641-1941-4BCA-8286-3559051E5060}" dt="2021-05-17T15:38:47.602" v="0" actId="790"/>
        <pc:sldMkLst>
          <pc:docMk/>
          <pc:sldMk cId="2921819890" sldId="309"/>
        </pc:sldMkLst>
        <pc:spChg chg="mod">
          <ac:chgData name="Bára Hildur Jóhannsdóttir - SATTI" userId="e2dc90b8-4ac3-45a6-926a-e79230d6dff4" providerId="ADAL" clId="{AF7EA641-1941-4BCA-8286-3559051E5060}" dt="2021-05-17T15:38:47.602" v="0" actId="790"/>
          <ac:spMkLst>
            <pc:docMk/>
            <pc:sldMk cId="2921819890" sldId="309"/>
            <ac:spMk id="5" creationId="{C7B3022A-7A48-42BD-87F4-578E0B5ACD61}"/>
          </ac:spMkLst>
        </pc:spChg>
      </pc:sldChg>
      <pc:sldChg chg="modSp mod">
        <pc:chgData name="Bára Hildur Jóhannsdóttir - SATTI" userId="e2dc90b8-4ac3-45a6-926a-e79230d6dff4" providerId="ADAL" clId="{AF7EA641-1941-4BCA-8286-3559051E5060}" dt="2021-05-17T15:39:55.933" v="2" actId="790"/>
        <pc:sldMkLst>
          <pc:docMk/>
          <pc:sldMk cId="1398145488" sldId="937"/>
        </pc:sldMkLst>
        <pc:spChg chg="mod">
          <ac:chgData name="Bára Hildur Jóhannsdóttir - SATTI" userId="e2dc90b8-4ac3-45a6-926a-e79230d6dff4" providerId="ADAL" clId="{AF7EA641-1941-4BCA-8286-3559051E5060}" dt="2021-05-17T15:39:55.933" v="2" actId="790"/>
          <ac:spMkLst>
            <pc:docMk/>
            <pc:sldMk cId="1398145488" sldId="937"/>
            <ac:spMk id="3" creationId="{5C758923-3D0D-4619-AA2D-EA327BA1E1AD}"/>
          </ac:spMkLst>
        </pc:spChg>
      </pc:sldChg>
      <pc:sldChg chg="modSp mod">
        <pc:chgData name="Bára Hildur Jóhannsdóttir - SATTI" userId="e2dc90b8-4ac3-45a6-926a-e79230d6dff4" providerId="ADAL" clId="{AF7EA641-1941-4BCA-8286-3559051E5060}" dt="2021-05-17T15:39:06.564" v="1" actId="20577"/>
        <pc:sldMkLst>
          <pc:docMk/>
          <pc:sldMk cId="605736342" sldId="970"/>
        </pc:sldMkLst>
        <pc:spChg chg="mod">
          <ac:chgData name="Bára Hildur Jóhannsdóttir - SATTI" userId="e2dc90b8-4ac3-45a6-926a-e79230d6dff4" providerId="ADAL" clId="{AF7EA641-1941-4BCA-8286-3559051E5060}" dt="2021-05-17T15:39:06.564" v="1" actId="20577"/>
          <ac:spMkLst>
            <pc:docMk/>
            <pc:sldMk cId="605736342" sldId="970"/>
            <ac:spMk id="3" creationId="{2F3A5146-A836-4A39-B5F3-5370E7D6629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E70C4-F566-4C73-ABAF-4E44BF458A45}" type="doc">
      <dgm:prSet loTypeId="urn:microsoft.com/office/officeart/2005/8/layout/venn2" loCatId="relationship" qsTypeId="urn:microsoft.com/office/officeart/2005/8/quickstyle/3d1" qsCatId="3D" csTypeId="urn:microsoft.com/office/officeart/2005/8/colors/accent1_3" csCatId="accent1" phldr="1"/>
      <dgm:spPr/>
      <dgm:t>
        <a:bodyPr/>
        <a:lstStyle/>
        <a:p>
          <a:endParaRPr lang="is-IS"/>
        </a:p>
      </dgm:t>
    </dgm:pt>
    <dgm:pt modelId="{DEDB023F-8DC3-4022-B555-3A52E5E4F083}">
      <dgm:prSet phldrT="[Texti]" custT="1"/>
      <dgm:spPr/>
      <dgm:t>
        <a:bodyPr/>
        <a:lstStyle/>
        <a:p>
          <a:r>
            <a:rPr lang="is-IS" sz="4000" dirty="0"/>
            <a:t>Starfsemin</a:t>
          </a:r>
        </a:p>
      </dgm:t>
    </dgm:pt>
    <dgm:pt modelId="{FB4642EC-C6E1-4D5E-9D42-D58F7EAFFABF}" type="parTrans" cxnId="{266A31FA-BDEC-4E18-8A90-CDC6CF6BD5AA}">
      <dgm:prSet/>
      <dgm:spPr/>
      <dgm:t>
        <a:bodyPr/>
        <a:lstStyle/>
        <a:p>
          <a:endParaRPr lang="is-IS"/>
        </a:p>
      </dgm:t>
    </dgm:pt>
    <dgm:pt modelId="{A72261A9-A867-4BEA-8B2C-ED60590EA054}" type="sibTrans" cxnId="{266A31FA-BDEC-4E18-8A90-CDC6CF6BD5AA}">
      <dgm:prSet/>
      <dgm:spPr/>
      <dgm:t>
        <a:bodyPr/>
        <a:lstStyle/>
        <a:p>
          <a:endParaRPr lang="is-IS"/>
        </a:p>
      </dgm:t>
    </dgm:pt>
    <dgm:pt modelId="{24E561C1-2D2E-47EF-BE62-B1A724CA693E}">
      <dgm:prSet phldrT="[Texti]" custT="1"/>
      <dgm:spPr/>
      <dgm:t>
        <a:bodyPr/>
        <a:lstStyle/>
        <a:p>
          <a:r>
            <a:rPr lang="is-IS" sz="2800" dirty="0"/>
            <a:t>Starfsmanna-hópurinn</a:t>
          </a:r>
        </a:p>
      </dgm:t>
    </dgm:pt>
    <dgm:pt modelId="{5FF820B2-80FA-44F4-95FA-F20F0F167E9A}" type="parTrans" cxnId="{AF9A0B6E-8A8A-417D-B47D-44A16A8F98C7}">
      <dgm:prSet/>
      <dgm:spPr/>
      <dgm:t>
        <a:bodyPr/>
        <a:lstStyle/>
        <a:p>
          <a:endParaRPr lang="is-IS"/>
        </a:p>
      </dgm:t>
    </dgm:pt>
    <dgm:pt modelId="{E00170DE-40AD-444B-A3F8-8D8CB8C38DB2}" type="sibTrans" cxnId="{AF9A0B6E-8A8A-417D-B47D-44A16A8F98C7}">
      <dgm:prSet/>
      <dgm:spPr/>
      <dgm:t>
        <a:bodyPr/>
        <a:lstStyle/>
        <a:p>
          <a:endParaRPr lang="is-IS"/>
        </a:p>
      </dgm:t>
    </dgm:pt>
    <dgm:pt modelId="{13A4A107-12C3-4CAE-87A8-6314D466CB60}">
      <dgm:prSet phldrT="[Texti]"/>
      <dgm:spPr/>
      <dgm:t>
        <a:bodyPr/>
        <a:lstStyle/>
        <a:p>
          <a:r>
            <a:rPr lang="is-IS" dirty="0"/>
            <a:t>Einstaklingur</a:t>
          </a:r>
        </a:p>
      </dgm:t>
    </dgm:pt>
    <dgm:pt modelId="{55BAA1A2-FCE9-445F-A5EB-77B0C6D0358E}" type="parTrans" cxnId="{C0A54288-57E8-4754-9F01-CD9CDC21EFD9}">
      <dgm:prSet/>
      <dgm:spPr/>
      <dgm:t>
        <a:bodyPr/>
        <a:lstStyle/>
        <a:p>
          <a:endParaRPr lang="is-IS"/>
        </a:p>
      </dgm:t>
    </dgm:pt>
    <dgm:pt modelId="{4F71C529-1B74-41B8-AE09-6B279D2470C7}" type="sibTrans" cxnId="{C0A54288-57E8-4754-9F01-CD9CDC21EFD9}">
      <dgm:prSet/>
      <dgm:spPr/>
      <dgm:t>
        <a:bodyPr/>
        <a:lstStyle/>
        <a:p>
          <a:endParaRPr lang="is-IS"/>
        </a:p>
      </dgm:t>
    </dgm:pt>
    <dgm:pt modelId="{6AC6DAC4-1F5E-4761-8F64-BA9FC0707B27}" type="pres">
      <dgm:prSet presAssocID="{F2BE70C4-F566-4C73-ABAF-4E44BF458A45}" presName="Name0" presStyleCnt="0">
        <dgm:presLayoutVars>
          <dgm:chMax val="7"/>
          <dgm:resizeHandles val="exact"/>
        </dgm:presLayoutVars>
      </dgm:prSet>
      <dgm:spPr/>
    </dgm:pt>
    <dgm:pt modelId="{2AB52F06-0003-482E-AB70-E2113433F55E}" type="pres">
      <dgm:prSet presAssocID="{F2BE70C4-F566-4C73-ABAF-4E44BF458A45}" presName="comp1" presStyleCnt="0"/>
      <dgm:spPr/>
    </dgm:pt>
    <dgm:pt modelId="{6DFBDF73-613D-448C-9652-B48BE22C6E11}" type="pres">
      <dgm:prSet presAssocID="{F2BE70C4-F566-4C73-ABAF-4E44BF458A45}" presName="circle1" presStyleLbl="node1" presStyleIdx="0" presStyleCnt="3" custScaleX="150000" custScaleY="98456" custLinFactNeighborX="-25453" custLinFactNeighborY="5625"/>
      <dgm:spPr/>
    </dgm:pt>
    <dgm:pt modelId="{028D689D-D62A-408C-A56E-63A7F691FDE2}" type="pres">
      <dgm:prSet presAssocID="{F2BE70C4-F566-4C73-ABAF-4E44BF458A45}" presName="c1text" presStyleLbl="node1" presStyleIdx="0" presStyleCnt="3">
        <dgm:presLayoutVars>
          <dgm:bulletEnabled val="1"/>
        </dgm:presLayoutVars>
      </dgm:prSet>
      <dgm:spPr/>
    </dgm:pt>
    <dgm:pt modelId="{0C83CEF6-9DC6-4DFF-827F-6856AFB81857}" type="pres">
      <dgm:prSet presAssocID="{F2BE70C4-F566-4C73-ABAF-4E44BF458A45}" presName="comp2" presStyleCnt="0"/>
      <dgm:spPr/>
    </dgm:pt>
    <dgm:pt modelId="{DE33BA81-0426-4742-B0EC-7C31246F465D}" type="pres">
      <dgm:prSet presAssocID="{F2BE70C4-F566-4C73-ABAF-4E44BF458A45}" presName="circle2" presStyleLbl="node1" presStyleIdx="1" presStyleCnt="3" custScaleX="121686"/>
      <dgm:spPr/>
    </dgm:pt>
    <dgm:pt modelId="{3EF7F92D-FB12-45FB-8CD4-181704BE6D47}" type="pres">
      <dgm:prSet presAssocID="{F2BE70C4-F566-4C73-ABAF-4E44BF458A45}" presName="c2text" presStyleLbl="node1" presStyleIdx="1" presStyleCnt="3">
        <dgm:presLayoutVars>
          <dgm:bulletEnabled val="1"/>
        </dgm:presLayoutVars>
      </dgm:prSet>
      <dgm:spPr/>
    </dgm:pt>
    <dgm:pt modelId="{4B28436D-02F8-43BA-8860-49FE650B0A25}" type="pres">
      <dgm:prSet presAssocID="{F2BE70C4-F566-4C73-ABAF-4E44BF458A45}" presName="comp3" presStyleCnt="0"/>
      <dgm:spPr/>
    </dgm:pt>
    <dgm:pt modelId="{E1529A7D-2BE1-49AB-AE5C-733A522397DD}" type="pres">
      <dgm:prSet presAssocID="{F2BE70C4-F566-4C73-ABAF-4E44BF458A45}" presName="circle3" presStyleLbl="node1" presStyleIdx="2" presStyleCnt="3"/>
      <dgm:spPr/>
    </dgm:pt>
    <dgm:pt modelId="{EFE2EC9C-095C-4359-B9B8-E1EA5DE12DEC}" type="pres">
      <dgm:prSet presAssocID="{F2BE70C4-F566-4C73-ABAF-4E44BF458A45}" presName="c3text" presStyleLbl="node1" presStyleIdx="2" presStyleCnt="3">
        <dgm:presLayoutVars>
          <dgm:bulletEnabled val="1"/>
        </dgm:presLayoutVars>
      </dgm:prSet>
      <dgm:spPr/>
    </dgm:pt>
  </dgm:ptLst>
  <dgm:cxnLst>
    <dgm:cxn modelId="{2900FB5B-3474-469E-ABCB-4DED273B57E4}" type="presOf" srcId="{13A4A107-12C3-4CAE-87A8-6314D466CB60}" destId="{E1529A7D-2BE1-49AB-AE5C-733A522397DD}" srcOrd="0" destOrd="0" presId="urn:microsoft.com/office/officeart/2005/8/layout/venn2"/>
    <dgm:cxn modelId="{C7500D41-BF3F-4763-A4EB-EEF6A47ADFEC}" type="presOf" srcId="{DEDB023F-8DC3-4022-B555-3A52E5E4F083}" destId="{6DFBDF73-613D-448C-9652-B48BE22C6E11}" srcOrd="0" destOrd="0" presId="urn:microsoft.com/office/officeart/2005/8/layout/venn2"/>
    <dgm:cxn modelId="{AF9A0B6E-8A8A-417D-B47D-44A16A8F98C7}" srcId="{F2BE70C4-F566-4C73-ABAF-4E44BF458A45}" destId="{24E561C1-2D2E-47EF-BE62-B1A724CA693E}" srcOrd="1" destOrd="0" parTransId="{5FF820B2-80FA-44F4-95FA-F20F0F167E9A}" sibTransId="{E00170DE-40AD-444B-A3F8-8D8CB8C38DB2}"/>
    <dgm:cxn modelId="{C0A54288-57E8-4754-9F01-CD9CDC21EFD9}" srcId="{F2BE70C4-F566-4C73-ABAF-4E44BF458A45}" destId="{13A4A107-12C3-4CAE-87A8-6314D466CB60}" srcOrd="2" destOrd="0" parTransId="{55BAA1A2-FCE9-445F-A5EB-77B0C6D0358E}" sibTransId="{4F71C529-1B74-41B8-AE09-6B279D2470C7}"/>
    <dgm:cxn modelId="{5C258090-F52B-4CF0-95C4-F098EFFCB5FF}" type="presOf" srcId="{24E561C1-2D2E-47EF-BE62-B1A724CA693E}" destId="{DE33BA81-0426-4742-B0EC-7C31246F465D}" srcOrd="0" destOrd="0" presId="urn:microsoft.com/office/officeart/2005/8/layout/venn2"/>
    <dgm:cxn modelId="{88E82497-6950-4B6F-B7B7-8CE6822CB8FB}" type="presOf" srcId="{F2BE70C4-F566-4C73-ABAF-4E44BF458A45}" destId="{6AC6DAC4-1F5E-4761-8F64-BA9FC0707B27}" srcOrd="0" destOrd="0" presId="urn:microsoft.com/office/officeart/2005/8/layout/venn2"/>
    <dgm:cxn modelId="{487EFFA5-D664-4B83-90AA-1B84D1C99E34}" type="presOf" srcId="{DEDB023F-8DC3-4022-B555-3A52E5E4F083}" destId="{028D689D-D62A-408C-A56E-63A7F691FDE2}" srcOrd="1" destOrd="0" presId="urn:microsoft.com/office/officeart/2005/8/layout/venn2"/>
    <dgm:cxn modelId="{1484DFAB-BAE4-4E97-8464-506132D86251}" type="presOf" srcId="{13A4A107-12C3-4CAE-87A8-6314D466CB60}" destId="{EFE2EC9C-095C-4359-B9B8-E1EA5DE12DEC}" srcOrd="1" destOrd="0" presId="urn:microsoft.com/office/officeart/2005/8/layout/venn2"/>
    <dgm:cxn modelId="{7AFE80B5-0C83-4FEA-9C65-A2E7DCDE7F5F}" type="presOf" srcId="{24E561C1-2D2E-47EF-BE62-B1A724CA693E}" destId="{3EF7F92D-FB12-45FB-8CD4-181704BE6D47}" srcOrd="1" destOrd="0" presId="urn:microsoft.com/office/officeart/2005/8/layout/venn2"/>
    <dgm:cxn modelId="{266A31FA-BDEC-4E18-8A90-CDC6CF6BD5AA}" srcId="{F2BE70C4-F566-4C73-ABAF-4E44BF458A45}" destId="{DEDB023F-8DC3-4022-B555-3A52E5E4F083}" srcOrd="0" destOrd="0" parTransId="{FB4642EC-C6E1-4D5E-9D42-D58F7EAFFABF}" sibTransId="{A72261A9-A867-4BEA-8B2C-ED60590EA054}"/>
    <dgm:cxn modelId="{E4CE5196-2FC6-4564-A8BB-CA073B961F8E}" type="presParOf" srcId="{6AC6DAC4-1F5E-4761-8F64-BA9FC0707B27}" destId="{2AB52F06-0003-482E-AB70-E2113433F55E}" srcOrd="0" destOrd="0" presId="urn:microsoft.com/office/officeart/2005/8/layout/venn2"/>
    <dgm:cxn modelId="{A7972354-D10E-47F2-8D17-930032A26F7B}" type="presParOf" srcId="{2AB52F06-0003-482E-AB70-E2113433F55E}" destId="{6DFBDF73-613D-448C-9652-B48BE22C6E11}" srcOrd="0" destOrd="0" presId="urn:microsoft.com/office/officeart/2005/8/layout/venn2"/>
    <dgm:cxn modelId="{45667F1E-07E6-4903-9340-A1DDBB225A58}" type="presParOf" srcId="{2AB52F06-0003-482E-AB70-E2113433F55E}" destId="{028D689D-D62A-408C-A56E-63A7F691FDE2}" srcOrd="1" destOrd="0" presId="urn:microsoft.com/office/officeart/2005/8/layout/venn2"/>
    <dgm:cxn modelId="{7E32434A-6A41-4D98-914B-467348ADA27C}" type="presParOf" srcId="{6AC6DAC4-1F5E-4761-8F64-BA9FC0707B27}" destId="{0C83CEF6-9DC6-4DFF-827F-6856AFB81857}" srcOrd="1" destOrd="0" presId="urn:microsoft.com/office/officeart/2005/8/layout/venn2"/>
    <dgm:cxn modelId="{2E8D16C3-2846-4769-88F6-E8FC6232BD98}" type="presParOf" srcId="{0C83CEF6-9DC6-4DFF-827F-6856AFB81857}" destId="{DE33BA81-0426-4742-B0EC-7C31246F465D}" srcOrd="0" destOrd="0" presId="urn:microsoft.com/office/officeart/2005/8/layout/venn2"/>
    <dgm:cxn modelId="{E82414B4-FDBB-4E1D-A521-C3C873A1C629}" type="presParOf" srcId="{0C83CEF6-9DC6-4DFF-827F-6856AFB81857}" destId="{3EF7F92D-FB12-45FB-8CD4-181704BE6D47}" srcOrd="1" destOrd="0" presId="urn:microsoft.com/office/officeart/2005/8/layout/venn2"/>
    <dgm:cxn modelId="{16F3143B-0D2B-4E31-8824-E7468E1090AC}" type="presParOf" srcId="{6AC6DAC4-1F5E-4761-8F64-BA9FC0707B27}" destId="{4B28436D-02F8-43BA-8860-49FE650B0A25}" srcOrd="2" destOrd="0" presId="urn:microsoft.com/office/officeart/2005/8/layout/venn2"/>
    <dgm:cxn modelId="{88F196AD-E0A8-47C9-A364-35F0D2E33980}" type="presParOf" srcId="{4B28436D-02F8-43BA-8860-49FE650B0A25}" destId="{E1529A7D-2BE1-49AB-AE5C-733A522397DD}" srcOrd="0" destOrd="0" presId="urn:microsoft.com/office/officeart/2005/8/layout/venn2"/>
    <dgm:cxn modelId="{252C249C-DD03-4682-856D-B95BE26D957C}" type="presParOf" srcId="{4B28436D-02F8-43BA-8860-49FE650B0A25}" destId="{EFE2EC9C-095C-4359-B9B8-E1EA5DE12DE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757DD5-E622-48FD-ACDA-FC2659BEDBB4}" type="doc">
      <dgm:prSet loTypeId="urn:microsoft.com/office/officeart/2011/layout/CircleProcess" loCatId="process" qsTypeId="urn:microsoft.com/office/officeart/2005/8/quickstyle/simple3" qsCatId="simple" csTypeId="urn:microsoft.com/office/officeart/2005/8/colors/accent1_4" csCatId="accent1" phldr="1"/>
      <dgm:spPr/>
      <dgm:t>
        <a:bodyPr/>
        <a:lstStyle/>
        <a:p>
          <a:endParaRPr lang="is-IS"/>
        </a:p>
      </dgm:t>
    </dgm:pt>
    <dgm:pt modelId="{7B6C8575-98B0-4825-8AF3-A1E8090C16AB}">
      <dgm:prSet phldrT="[Texti]"/>
      <dgm:spPr/>
      <dgm:t>
        <a:bodyPr/>
        <a:lstStyle/>
        <a:p>
          <a:r>
            <a:rPr lang="is-IS" b="1" dirty="0"/>
            <a:t>15. Janúar</a:t>
          </a:r>
        </a:p>
      </dgm:t>
    </dgm:pt>
    <dgm:pt modelId="{AC7C3059-4C41-4BB0-8055-7AC43032D823}" type="parTrans" cxnId="{EBA36F5B-5D0E-49E1-ABDB-7C566BDDE746}">
      <dgm:prSet/>
      <dgm:spPr/>
      <dgm:t>
        <a:bodyPr/>
        <a:lstStyle/>
        <a:p>
          <a:endParaRPr lang="is-IS"/>
        </a:p>
      </dgm:t>
    </dgm:pt>
    <dgm:pt modelId="{7B1228C7-0E18-4ED1-9605-895EB603F080}" type="sibTrans" cxnId="{EBA36F5B-5D0E-49E1-ABDB-7C566BDDE746}">
      <dgm:prSet/>
      <dgm:spPr/>
      <dgm:t>
        <a:bodyPr/>
        <a:lstStyle/>
        <a:p>
          <a:endParaRPr lang="is-IS"/>
        </a:p>
      </dgm:t>
    </dgm:pt>
    <dgm:pt modelId="{8753FD4C-A92E-4F5A-9568-6F873929D849}">
      <dgm:prSet phldrT="[Texti]"/>
      <dgm:spPr/>
      <dgm:t>
        <a:bodyPr/>
        <a:lstStyle/>
        <a:p>
          <a:r>
            <a:rPr lang="is-IS" b="1" dirty="0"/>
            <a:t>1. Febrúar </a:t>
          </a:r>
        </a:p>
      </dgm:t>
    </dgm:pt>
    <dgm:pt modelId="{5DADD25C-E973-4BC4-9475-A5FEE373F100}" type="parTrans" cxnId="{04AF4FAC-75F8-496A-85EE-CD4EC6FCE912}">
      <dgm:prSet/>
      <dgm:spPr/>
      <dgm:t>
        <a:bodyPr/>
        <a:lstStyle/>
        <a:p>
          <a:endParaRPr lang="is-IS"/>
        </a:p>
      </dgm:t>
    </dgm:pt>
    <dgm:pt modelId="{6D805688-F006-4D37-B27F-97DED90AE2C5}" type="sibTrans" cxnId="{04AF4FAC-75F8-496A-85EE-CD4EC6FCE912}">
      <dgm:prSet/>
      <dgm:spPr/>
      <dgm:t>
        <a:bodyPr/>
        <a:lstStyle/>
        <a:p>
          <a:endParaRPr lang="is-IS"/>
        </a:p>
      </dgm:t>
    </dgm:pt>
    <dgm:pt modelId="{75496AC2-B782-4997-ABD0-EFE0957F9A2D}">
      <dgm:prSet phldrT="[Texti]"/>
      <dgm:spPr/>
      <dgm:t>
        <a:bodyPr/>
        <a:lstStyle/>
        <a:p>
          <a:r>
            <a:rPr lang="is-IS" b="1" dirty="0"/>
            <a:t>15. Mars</a:t>
          </a:r>
        </a:p>
      </dgm:t>
    </dgm:pt>
    <dgm:pt modelId="{F53296D2-E674-468B-ACE7-E0A1A2EB2C62}" type="parTrans" cxnId="{9EA31741-9EFB-4C45-A633-A0D84826E9A5}">
      <dgm:prSet/>
      <dgm:spPr/>
      <dgm:t>
        <a:bodyPr/>
        <a:lstStyle/>
        <a:p>
          <a:endParaRPr lang="is-IS"/>
        </a:p>
      </dgm:t>
    </dgm:pt>
    <dgm:pt modelId="{F056F355-F4ED-47B2-9742-D8E42854CC93}" type="sibTrans" cxnId="{9EA31741-9EFB-4C45-A633-A0D84826E9A5}">
      <dgm:prSet/>
      <dgm:spPr/>
      <dgm:t>
        <a:bodyPr/>
        <a:lstStyle/>
        <a:p>
          <a:endParaRPr lang="is-IS"/>
        </a:p>
      </dgm:t>
    </dgm:pt>
    <dgm:pt modelId="{93B7916F-C270-43B4-AF91-AE8ED36BAD10}">
      <dgm:prSet phldrT="[Texti]"/>
      <dgm:spPr/>
      <dgm:t>
        <a:bodyPr/>
        <a:lstStyle/>
        <a:p>
          <a:r>
            <a:rPr lang="is-IS" b="1" dirty="0"/>
            <a:t>2.   Apríl </a:t>
          </a:r>
        </a:p>
      </dgm:t>
    </dgm:pt>
    <dgm:pt modelId="{25FE96FC-0BAF-4E68-8482-C83C64C686D5}" type="parTrans" cxnId="{D8FE1B8D-93C8-40C8-9115-83054FC43CC1}">
      <dgm:prSet/>
      <dgm:spPr/>
      <dgm:t>
        <a:bodyPr/>
        <a:lstStyle/>
        <a:p>
          <a:endParaRPr lang="is-IS"/>
        </a:p>
      </dgm:t>
    </dgm:pt>
    <dgm:pt modelId="{DA4388EC-2D90-4061-9564-785325D7CD00}" type="sibTrans" cxnId="{D8FE1B8D-93C8-40C8-9115-83054FC43CC1}">
      <dgm:prSet/>
      <dgm:spPr/>
      <dgm:t>
        <a:bodyPr/>
        <a:lstStyle/>
        <a:p>
          <a:endParaRPr lang="is-IS"/>
        </a:p>
      </dgm:t>
    </dgm:pt>
    <dgm:pt modelId="{57132380-C054-42D7-99C7-EDEE9D86FD92}">
      <dgm:prSet phldrT="[Texti]"/>
      <dgm:spPr/>
      <dgm:t>
        <a:bodyPr/>
        <a:lstStyle/>
        <a:p>
          <a:r>
            <a:rPr lang="is-IS" b="1" dirty="0"/>
            <a:t>1.     Maí </a:t>
          </a:r>
        </a:p>
      </dgm:t>
    </dgm:pt>
    <dgm:pt modelId="{CFE60CD9-28FB-4728-9601-EAF35C8313DC}" type="parTrans" cxnId="{143A950A-75D7-405F-903C-C3B70443BF72}">
      <dgm:prSet/>
      <dgm:spPr/>
      <dgm:t>
        <a:bodyPr/>
        <a:lstStyle/>
        <a:p>
          <a:endParaRPr lang="is-IS"/>
        </a:p>
      </dgm:t>
    </dgm:pt>
    <dgm:pt modelId="{8B2B5FA1-AE26-4CF8-8A28-DB85E3B74857}" type="sibTrans" cxnId="{143A950A-75D7-405F-903C-C3B70443BF72}">
      <dgm:prSet/>
      <dgm:spPr/>
      <dgm:t>
        <a:bodyPr/>
        <a:lstStyle/>
        <a:p>
          <a:endParaRPr lang="is-IS"/>
        </a:p>
      </dgm:t>
    </dgm:pt>
    <dgm:pt modelId="{8F201079-6EBF-4BE6-970A-8AB27983B44F}" type="pres">
      <dgm:prSet presAssocID="{C6757DD5-E622-48FD-ACDA-FC2659BEDBB4}" presName="Name0" presStyleCnt="0">
        <dgm:presLayoutVars>
          <dgm:chMax val="11"/>
          <dgm:chPref val="11"/>
          <dgm:dir/>
          <dgm:resizeHandles/>
        </dgm:presLayoutVars>
      </dgm:prSet>
      <dgm:spPr/>
    </dgm:pt>
    <dgm:pt modelId="{A6D4CE6E-602D-4438-A5E1-B94D3C8A5B6A}" type="pres">
      <dgm:prSet presAssocID="{57132380-C054-42D7-99C7-EDEE9D86FD92}" presName="Accent5" presStyleCnt="0"/>
      <dgm:spPr/>
    </dgm:pt>
    <dgm:pt modelId="{698C9443-D6CE-405B-8986-C8662DB907A6}" type="pres">
      <dgm:prSet presAssocID="{57132380-C054-42D7-99C7-EDEE9D86FD92}" presName="Accent" presStyleLbl="node1" presStyleIdx="0" presStyleCnt="5"/>
      <dgm:spPr/>
    </dgm:pt>
    <dgm:pt modelId="{8D494C7F-865B-42D1-9D13-7F9EF59061CA}" type="pres">
      <dgm:prSet presAssocID="{57132380-C054-42D7-99C7-EDEE9D86FD92}" presName="ParentBackground5" presStyleCnt="0"/>
      <dgm:spPr/>
    </dgm:pt>
    <dgm:pt modelId="{3490B20D-A6A6-4640-A408-144E3C2996AC}" type="pres">
      <dgm:prSet presAssocID="{57132380-C054-42D7-99C7-EDEE9D86FD92}" presName="ParentBackground" presStyleLbl="fgAcc1" presStyleIdx="0" presStyleCnt="5"/>
      <dgm:spPr/>
    </dgm:pt>
    <dgm:pt modelId="{24E765F7-183A-4194-89C8-36194D835B36}" type="pres">
      <dgm:prSet presAssocID="{57132380-C054-42D7-99C7-EDEE9D86FD92}" presName="Parent5" presStyleLbl="revTx" presStyleIdx="0" presStyleCnt="0">
        <dgm:presLayoutVars>
          <dgm:chMax val="1"/>
          <dgm:chPref val="1"/>
          <dgm:bulletEnabled val="1"/>
        </dgm:presLayoutVars>
      </dgm:prSet>
      <dgm:spPr/>
    </dgm:pt>
    <dgm:pt modelId="{DF70F028-FA94-4542-9191-C8FC2FD0D8ED}" type="pres">
      <dgm:prSet presAssocID="{93B7916F-C270-43B4-AF91-AE8ED36BAD10}" presName="Accent4" presStyleCnt="0"/>
      <dgm:spPr/>
    </dgm:pt>
    <dgm:pt modelId="{9CCD2B3B-780B-4E18-9F77-312B3BFA7EA5}" type="pres">
      <dgm:prSet presAssocID="{93B7916F-C270-43B4-AF91-AE8ED36BAD10}" presName="Accent" presStyleLbl="node1" presStyleIdx="1" presStyleCnt="5"/>
      <dgm:spPr/>
    </dgm:pt>
    <dgm:pt modelId="{E617E033-AC33-467E-B8C3-D9C7D67ADD83}" type="pres">
      <dgm:prSet presAssocID="{93B7916F-C270-43B4-AF91-AE8ED36BAD10}" presName="ParentBackground4" presStyleCnt="0"/>
      <dgm:spPr/>
    </dgm:pt>
    <dgm:pt modelId="{AAAF9B48-CA0F-473B-8130-72F15B422487}" type="pres">
      <dgm:prSet presAssocID="{93B7916F-C270-43B4-AF91-AE8ED36BAD10}" presName="ParentBackground" presStyleLbl="fgAcc1" presStyleIdx="1" presStyleCnt="5"/>
      <dgm:spPr/>
    </dgm:pt>
    <dgm:pt modelId="{FA661225-65D0-4ECA-94F4-C60DA3C595D9}" type="pres">
      <dgm:prSet presAssocID="{93B7916F-C270-43B4-AF91-AE8ED36BAD10}" presName="Parent4" presStyleLbl="revTx" presStyleIdx="0" presStyleCnt="0">
        <dgm:presLayoutVars>
          <dgm:chMax val="1"/>
          <dgm:chPref val="1"/>
          <dgm:bulletEnabled val="1"/>
        </dgm:presLayoutVars>
      </dgm:prSet>
      <dgm:spPr/>
    </dgm:pt>
    <dgm:pt modelId="{603F4F69-ADD7-4EAF-AA97-182F0E1D0652}" type="pres">
      <dgm:prSet presAssocID="{75496AC2-B782-4997-ABD0-EFE0957F9A2D}" presName="Accent3" presStyleCnt="0"/>
      <dgm:spPr/>
    </dgm:pt>
    <dgm:pt modelId="{BEF4AB4A-FE4F-4A5C-A52C-A6952365895B}" type="pres">
      <dgm:prSet presAssocID="{75496AC2-B782-4997-ABD0-EFE0957F9A2D}" presName="Accent" presStyleLbl="node1" presStyleIdx="2" presStyleCnt="5"/>
      <dgm:spPr/>
    </dgm:pt>
    <dgm:pt modelId="{575A7A26-1BDB-462B-A43E-659C86DE4CE2}" type="pres">
      <dgm:prSet presAssocID="{75496AC2-B782-4997-ABD0-EFE0957F9A2D}" presName="ParentBackground3" presStyleCnt="0"/>
      <dgm:spPr/>
    </dgm:pt>
    <dgm:pt modelId="{5D3748D5-1F69-4AEE-AEE3-905045C1EED9}" type="pres">
      <dgm:prSet presAssocID="{75496AC2-B782-4997-ABD0-EFE0957F9A2D}" presName="ParentBackground" presStyleLbl="fgAcc1" presStyleIdx="2" presStyleCnt="5"/>
      <dgm:spPr/>
    </dgm:pt>
    <dgm:pt modelId="{03FA2E3B-FCC3-4F4F-B9AE-7A149182D629}" type="pres">
      <dgm:prSet presAssocID="{75496AC2-B782-4997-ABD0-EFE0957F9A2D}" presName="Parent3" presStyleLbl="revTx" presStyleIdx="0" presStyleCnt="0">
        <dgm:presLayoutVars>
          <dgm:chMax val="1"/>
          <dgm:chPref val="1"/>
          <dgm:bulletEnabled val="1"/>
        </dgm:presLayoutVars>
      </dgm:prSet>
      <dgm:spPr/>
    </dgm:pt>
    <dgm:pt modelId="{4654F9CA-0049-43CA-B7A9-F160C173F8E0}" type="pres">
      <dgm:prSet presAssocID="{8753FD4C-A92E-4F5A-9568-6F873929D849}" presName="Accent2" presStyleCnt="0"/>
      <dgm:spPr/>
    </dgm:pt>
    <dgm:pt modelId="{D36088E0-86BB-4198-9662-B3E6712F1D71}" type="pres">
      <dgm:prSet presAssocID="{8753FD4C-A92E-4F5A-9568-6F873929D849}" presName="Accent" presStyleLbl="node1" presStyleIdx="3" presStyleCnt="5"/>
      <dgm:spPr/>
    </dgm:pt>
    <dgm:pt modelId="{B4C46CE6-A216-43EB-A8FB-69CF9C5E14BD}" type="pres">
      <dgm:prSet presAssocID="{8753FD4C-A92E-4F5A-9568-6F873929D849}" presName="ParentBackground2" presStyleCnt="0"/>
      <dgm:spPr/>
    </dgm:pt>
    <dgm:pt modelId="{6FC3B307-C1E1-4DDD-BE39-64A60BF893CF}" type="pres">
      <dgm:prSet presAssocID="{8753FD4C-A92E-4F5A-9568-6F873929D849}" presName="ParentBackground" presStyleLbl="fgAcc1" presStyleIdx="3" presStyleCnt="5"/>
      <dgm:spPr/>
    </dgm:pt>
    <dgm:pt modelId="{68E0FC54-52B2-44CB-8212-975BF9234248}" type="pres">
      <dgm:prSet presAssocID="{8753FD4C-A92E-4F5A-9568-6F873929D849}" presName="Parent2" presStyleLbl="revTx" presStyleIdx="0" presStyleCnt="0">
        <dgm:presLayoutVars>
          <dgm:chMax val="1"/>
          <dgm:chPref val="1"/>
          <dgm:bulletEnabled val="1"/>
        </dgm:presLayoutVars>
      </dgm:prSet>
      <dgm:spPr/>
    </dgm:pt>
    <dgm:pt modelId="{2E011E9E-DC08-4B2C-BDC6-ABCCDF5C77AA}" type="pres">
      <dgm:prSet presAssocID="{7B6C8575-98B0-4825-8AF3-A1E8090C16AB}" presName="Accent1" presStyleCnt="0"/>
      <dgm:spPr/>
    </dgm:pt>
    <dgm:pt modelId="{A9BF9816-E644-46C0-A887-934188E967DE}" type="pres">
      <dgm:prSet presAssocID="{7B6C8575-98B0-4825-8AF3-A1E8090C16AB}" presName="Accent" presStyleLbl="node1" presStyleIdx="4" presStyleCnt="5" custLinFactNeighborY="0"/>
      <dgm:spPr/>
    </dgm:pt>
    <dgm:pt modelId="{5007CE64-588D-4106-9D86-C89A2DECA8DD}" type="pres">
      <dgm:prSet presAssocID="{7B6C8575-98B0-4825-8AF3-A1E8090C16AB}" presName="ParentBackground1" presStyleCnt="0"/>
      <dgm:spPr/>
    </dgm:pt>
    <dgm:pt modelId="{F32FDD93-2138-4195-A053-CC3C29AE5180}" type="pres">
      <dgm:prSet presAssocID="{7B6C8575-98B0-4825-8AF3-A1E8090C16AB}" presName="ParentBackground" presStyleLbl="fgAcc1" presStyleIdx="4" presStyleCnt="5"/>
      <dgm:spPr/>
    </dgm:pt>
    <dgm:pt modelId="{D439A42A-8DA0-413F-A947-A5BF51BD4467}" type="pres">
      <dgm:prSet presAssocID="{7B6C8575-98B0-4825-8AF3-A1E8090C16AB}" presName="Parent1" presStyleLbl="revTx" presStyleIdx="0" presStyleCnt="0">
        <dgm:presLayoutVars>
          <dgm:chMax val="1"/>
          <dgm:chPref val="1"/>
          <dgm:bulletEnabled val="1"/>
        </dgm:presLayoutVars>
      </dgm:prSet>
      <dgm:spPr/>
    </dgm:pt>
  </dgm:ptLst>
  <dgm:cxnLst>
    <dgm:cxn modelId="{143A950A-75D7-405F-903C-C3B70443BF72}" srcId="{C6757DD5-E622-48FD-ACDA-FC2659BEDBB4}" destId="{57132380-C054-42D7-99C7-EDEE9D86FD92}" srcOrd="4" destOrd="0" parTransId="{CFE60CD9-28FB-4728-9601-EAF35C8313DC}" sibTransId="{8B2B5FA1-AE26-4CF8-8A28-DB85E3B74857}"/>
    <dgm:cxn modelId="{6B7EB630-4F7B-49B3-A1E2-402B740102D3}" type="presOf" srcId="{93B7916F-C270-43B4-AF91-AE8ED36BAD10}" destId="{FA661225-65D0-4ECA-94F4-C60DA3C595D9}" srcOrd="1" destOrd="0" presId="urn:microsoft.com/office/officeart/2011/layout/CircleProcess"/>
    <dgm:cxn modelId="{D8893D39-1415-4A8A-92DB-FDA06CBB372F}" type="presOf" srcId="{7B6C8575-98B0-4825-8AF3-A1E8090C16AB}" destId="{F32FDD93-2138-4195-A053-CC3C29AE5180}" srcOrd="0" destOrd="0" presId="urn:microsoft.com/office/officeart/2011/layout/CircleProcess"/>
    <dgm:cxn modelId="{EBA36F5B-5D0E-49E1-ABDB-7C566BDDE746}" srcId="{C6757DD5-E622-48FD-ACDA-FC2659BEDBB4}" destId="{7B6C8575-98B0-4825-8AF3-A1E8090C16AB}" srcOrd="0" destOrd="0" parTransId="{AC7C3059-4C41-4BB0-8055-7AC43032D823}" sibTransId="{7B1228C7-0E18-4ED1-9605-895EB603F080}"/>
    <dgm:cxn modelId="{6BD4675C-715D-46A1-BFC9-713D6AA39977}" type="presOf" srcId="{8753FD4C-A92E-4F5A-9568-6F873929D849}" destId="{6FC3B307-C1E1-4DDD-BE39-64A60BF893CF}" srcOrd="0" destOrd="0" presId="urn:microsoft.com/office/officeart/2011/layout/CircleProcess"/>
    <dgm:cxn modelId="{9EA31741-9EFB-4C45-A633-A0D84826E9A5}" srcId="{C6757DD5-E622-48FD-ACDA-FC2659BEDBB4}" destId="{75496AC2-B782-4997-ABD0-EFE0957F9A2D}" srcOrd="2" destOrd="0" parTransId="{F53296D2-E674-468B-ACE7-E0A1A2EB2C62}" sibTransId="{F056F355-F4ED-47B2-9742-D8E42854CC93}"/>
    <dgm:cxn modelId="{2A283144-8162-4C43-B100-CBC5B9F9EE62}" type="presOf" srcId="{7B6C8575-98B0-4825-8AF3-A1E8090C16AB}" destId="{D439A42A-8DA0-413F-A947-A5BF51BD4467}" srcOrd="1" destOrd="0" presId="urn:microsoft.com/office/officeart/2011/layout/CircleProcess"/>
    <dgm:cxn modelId="{D8FE1B8D-93C8-40C8-9115-83054FC43CC1}" srcId="{C6757DD5-E622-48FD-ACDA-FC2659BEDBB4}" destId="{93B7916F-C270-43B4-AF91-AE8ED36BAD10}" srcOrd="3" destOrd="0" parTransId="{25FE96FC-0BAF-4E68-8482-C83C64C686D5}" sibTransId="{DA4388EC-2D90-4061-9564-785325D7CD00}"/>
    <dgm:cxn modelId="{0EAFCB9C-17B7-4CDC-B318-F8EDB05D927F}" type="presOf" srcId="{75496AC2-B782-4997-ABD0-EFE0957F9A2D}" destId="{03FA2E3B-FCC3-4F4F-B9AE-7A149182D629}" srcOrd="1" destOrd="0" presId="urn:microsoft.com/office/officeart/2011/layout/CircleProcess"/>
    <dgm:cxn modelId="{04AF4FAC-75F8-496A-85EE-CD4EC6FCE912}" srcId="{C6757DD5-E622-48FD-ACDA-FC2659BEDBB4}" destId="{8753FD4C-A92E-4F5A-9568-6F873929D849}" srcOrd="1" destOrd="0" parTransId="{5DADD25C-E973-4BC4-9475-A5FEE373F100}" sibTransId="{6D805688-F006-4D37-B27F-97DED90AE2C5}"/>
    <dgm:cxn modelId="{5ECA85AE-4C22-42B7-9ED4-FDF989DAC4E1}" type="presOf" srcId="{75496AC2-B782-4997-ABD0-EFE0957F9A2D}" destId="{5D3748D5-1F69-4AEE-AEE3-905045C1EED9}" srcOrd="0" destOrd="0" presId="urn:microsoft.com/office/officeart/2011/layout/CircleProcess"/>
    <dgm:cxn modelId="{4138A5D6-B322-4746-81DE-378141D47883}" type="presOf" srcId="{C6757DD5-E622-48FD-ACDA-FC2659BEDBB4}" destId="{8F201079-6EBF-4BE6-970A-8AB27983B44F}" srcOrd="0" destOrd="0" presId="urn:microsoft.com/office/officeart/2011/layout/CircleProcess"/>
    <dgm:cxn modelId="{441BD8D9-A93B-425F-9BE2-50D78CDACC39}" type="presOf" srcId="{57132380-C054-42D7-99C7-EDEE9D86FD92}" destId="{3490B20D-A6A6-4640-A408-144E3C2996AC}" srcOrd="0" destOrd="0" presId="urn:microsoft.com/office/officeart/2011/layout/CircleProcess"/>
    <dgm:cxn modelId="{D0C723DE-ABE2-484F-A9C3-5D3318981E68}" type="presOf" srcId="{93B7916F-C270-43B4-AF91-AE8ED36BAD10}" destId="{AAAF9B48-CA0F-473B-8130-72F15B422487}" srcOrd="0" destOrd="0" presId="urn:microsoft.com/office/officeart/2011/layout/CircleProcess"/>
    <dgm:cxn modelId="{DF99D6DE-8CF3-42A6-BD45-86208DC1A330}" type="presOf" srcId="{57132380-C054-42D7-99C7-EDEE9D86FD92}" destId="{24E765F7-183A-4194-89C8-36194D835B36}" srcOrd="1" destOrd="0" presId="urn:microsoft.com/office/officeart/2011/layout/CircleProcess"/>
    <dgm:cxn modelId="{24A637E7-1F44-4699-B24F-847F49B8B84B}" type="presOf" srcId="{8753FD4C-A92E-4F5A-9568-6F873929D849}" destId="{68E0FC54-52B2-44CB-8212-975BF9234248}" srcOrd="1" destOrd="0" presId="urn:microsoft.com/office/officeart/2011/layout/CircleProcess"/>
    <dgm:cxn modelId="{B813ACAE-13ED-48DD-A07E-2FC1788C9A12}" type="presParOf" srcId="{8F201079-6EBF-4BE6-970A-8AB27983B44F}" destId="{A6D4CE6E-602D-4438-A5E1-B94D3C8A5B6A}" srcOrd="0" destOrd="0" presId="urn:microsoft.com/office/officeart/2011/layout/CircleProcess"/>
    <dgm:cxn modelId="{4C943EC3-8B8C-4333-8206-33B8AC309C05}" type="presParOf" srcId="{A6D4CE6E-602D-4438-A5E1-B94D3C8A5B6A}" destId="{698C9443-D6CE-405B-8986-C8662DB907A6}" srcOrd="0" destOrd="0" presId="urn:microsoft.com/office/officeart/2011/layout/CircleProcess"/>
    <dgm:cxn modelId="{B4240C9F-A252-48FF-8B07-91AD3BC5D6BA}" type="presParOf" srcId="{8F201079-6EBF-4BE6-970A-8AB27983B44F}" destId="{8D494C7F-865B-42D1-9D13-7F9EF59061CA}" srcOrd="1" destOrd="0" presId="urn:microsoft.com/office/officeart/2011/layout/CircleProcess"/>
    <dgm:cxn modelId="{26284A8F-98EE-4F5B-86C7-E9EF8723BC5A}" type="presParOf" srcId="{8D494C7F-865B-42D1-9D13-7F9EF59061CA}" destId="{3490B20D-A6A6-4640-A408-144E3C2996AC}" srcOrd="0" destOrd="0" presId="urn:microsoft.com/office/officeart/2011/layout/CircleProcess"/>
    <dgm:cxn modelId="{26FF0AB2-6FC8-41C4-A9BC-A10C8BAF7501}" type="presParOf" srcId="{8F201079-6EBF-4BE6-970A-8AB27983B44F}" destId="{24E765F7-183A-4194-89C8-36194D835B36}" srcOrd="2" destOrd="0" presId="urn:microsoft.com/office/officeart/2011/layout/CircleProcess"/>
    <dgm:cxn modelId="{64615539-458B-41F0-9207-0466262ABBF1}" type="presParOf" srcId="{8F201079-6EBF-4BE6-970A-8AB27983B44F}" destId="{DF70F028-FA94-4542-9191-C8FC2FD0D8ED}" srcOrd="3" destOrd="0" presId="urn:microsoft.com/office/officeart/2011/layout/CircleProcess"/>
    <dgm:cxn modelId="{46C9378E-6540-4F36-8F36-5E5F3899FF48}" type="presParOf" srcId="{DF70F028-FA94-4542-9191-C8FC2FD0D8ED}" destId="{9CCD2B3B-780B-4E18-9F77-312B3BFA7EA5}" srcOrd="0" destOrd="0" presId="urn:microsoft.com/office/officeart/2011/layout/CircleProcess"/>
    <dgm:cxn modelId="{4CB9CF33-9E71-410D-9992-9AF786DC0494}" type="presParOf" srcId="{8F201079-6EBF-4BE6-970A-8AB27983B44F}" destId="{E617E033-AC33-467E-B8C3-D9C7D67ADD83}" srcOrd="4" destOrd="0" presId="urn:microsoft.com/office/officeart/2011/layout/CircleProcess"/>
    <dgm:cxn modelId="{7F60B6E1-DFF7-4241-BCE7-AA7F6AFF0777}" type="presParOf" srcId="{E617E033-AC33-467E-B8C3-D9C7D67ADD83}" destId="{AAAF9B48-CA0F-473B-8130-72F15B422487}" srcOrd="0" destOrd="0" presId="urn:microsoft.com/office/officeart/2011/layout/CircleProcess"/>
    <dgm:cxn modelId="{D9FA0EB9-499F-4765-BC5E-C404D2F3D10E}" type="presParOf" srcId="{8F201079-6EBF-4BE6-970A-8AB27983B44F}" destId="{FA661225-65D0-4ECA-94F4-C60DA3C595D9}" srcOrd="5" destOrd="0" presId="urn:microsoft.com/office/officeart/2011/layout/CircleProcess"/>
    <dgm:cxn modelId="{F670EFC7-B403-4A96-A1F4-00367A27150A}" type="presParOf" srcId="{8F201079-6EBF-4BE6-970A-8AB27983B44F}" destId="{603F4F69-ADD7-4EAF-AA97-182F0E1D0652}" srcOrd="6" destOrd="0" presId="urn:microsoft.com/office/officeart/2011/layout/CircleProcess"/>
    <dgm:cxn modelId="{FC3A99C5-9AD4-4A5C-BB5F-478CE41FA062}" type="presParOf" srcId="{603F4F69-ADD7-4EAF-AA97-182F0E1D0652}" destId="{BEF4AB4A-FE4F-4A5C-A52C-A6952365895B}" srcOrd="0" destOrd="0" presId="urn:microsoft.com/office/officeart/2011/layout/CircleProcess"/>
    <dgm:cxn modelId="{400671E2-04E0-4E0B-B8FD-18A8BAE49E81}" type="presParOf" srcId="{8F201079-6EBF-4BE6-970A-8AB27983B44F}" destId="{575A7A26-1BDB-462B-A43E-659C86DE4CE2}" srcOrd="7" destOrd="0" presId="urn:microsoft.com/office/officeart/2011/layout/CircleProcess"/>
    <dgm:cxn modelId="{225636EE-BF53-4E8D-918E-7CE5F60A971D}" type="presParOf" srcId="{575A7A26-1BDB-462B-A43E-659C86DE4CE2}" destId="{5D3748D5-1F69-4AEE-AEE3-905045C1EED9}" srcOrd="0" destOrd="0" presId="urn:microsoft.com/office/officeart/2011/layout/CircleProcess"/>
    <dgm:cxn modelId="{5A343E99-C3F6-41AD-A761-BD49DB5A3875}" type="presParOf" srcId="{8F201079-6EBF-4BE6-970A-8AB27983B44F}" destId="{03FA2E3B-FCC3-4F4F-B9AE-7A149182D629}" srcOrd="8" destOrd="0" presId="urn:microsoft.com/office/officeart/2011/layout/CircleProcess"/>
    <dgm:cxn modelId="{42F49281-C578-49CC-A149-B1B06BF63635}" type="presParOf" srcId="{8F201079-6EBF-4BE6-970A-8AB27983B44F}" destId="{4654F9CA-0049-43CA-B7A9-F160C173F8E0}" srcOrd="9" destOrd="0" presId="urn:microsoft.com/office/officeart/2011/layout/CircleProcess"/>
    <dgm:cxn modelId="{2E29D21B-C294-4E6F-B92F-C35548DF8B8E}" type="presParOf" srcId="{4654F9CA-0049-43CA-B7A9-F160C173F8E0}" destId="{D36088E0-86BB-4198-9662-B3E6712F1D71}" srcOrd="0" destOrd="0" presId="urn:microsoft.com/office/officeart/2011/layout/CircleProcess"/>
    <dgm:cxn modelId="{E17C6D45-025B-4441-B011-C0BA1102C591}" type="presParOf" srcId="{8F201079-6EBF-4BE6-970A-8AB27983B44F}" destId="{B4C46CE6-A216-43EB-A8FB-69CF9C5E14BD}" srcOrd="10" destOrd="0" presId="urn:microsoft.com/office/officeart/2011/layout/CircleProcess"/>
    <dgm:cxn modelId="{23747464-C799-4D77-9AF0-0C315CB93EC1}" type="presParOf" srcId="{B4C46CE6-A216-43EB-A8FB-69CF9C5E14BD}" destId="{6FC3B307-C1E1-4DDD-BE39-64A60BF893CF}" srcOrd="0" destOrd="0" presId="urn:microsoft.com/office/officeart/2011/layout/CircleProcess"/>
    <dgm:cxn modelId="{69F6EBE5-1701-48E5-AA37-6C716345D7D6}" type="presParOf" srcId="{8F201079-6EBF-4BE6-970A-8AB27983B44F}" destId="{68E0FC54-52B2-44CB-8212-975BF9234248}" srcOrd="11" destOrd="0" presId="urn:microsoft.com/office/officeart/2011/layout/CircleProcess"/>
    <dgm:cxn modelId="{D42DE3B8-EEEC-4170-99C8-697C85234214}" type="presParOf" srcId="{8F201079-6EBF-4BE6-970A-8AB27983B44F}" destId="{2E011E9E-DC08-4B2C-BDC6-ABCCDF5C77AA}" srcOrd="12" destOrd="0" presId="urn:microsoft.com/office/officeart/2011/layout/CircleProcess"/>
    <dgm:cxn modelId="{44CAAC93-16AD-4872-A449-3E4075219949}" type="presParOf" srcId="{2E011E9E-DC08-4B2C-BDC6-ABCCDF5C77AA}" destId="{A9BF9816-E644-46C0-A887-934188E967DE}" srcOrd="0" destOrd="0" presId="urn:microsoft.com/office/officeart/2011/layout/CircleProcess"/>
    <dgm:cxn modelId="{75234E66-696E-4A70-A365-F7BF5AF7C927}" type="presParOf" srcId="{8F201079-6EBF-4BE6-970A-8AB27983B44F}" destId="{5007CE64-588D-4106-9D86-C89A2DECA8DD}" srcOrd="13" destOrd="0" presId="urn:microsoft.com/office/officeart/2011/layout/CircleProcess"/>
    <dgm:cxn modelId="{DFA5A5E0-D034-4015-B100-555121624EBE}" type="presParOf" srcId="{5007CE64-588D-4106-9D86-C89A2DECA8DD}" destId="{F32FDD93-2138-4195-A053-CC3C29AE5180}" srcOrd="0" destOrd="0" presId="urn:microsoft.com/office/officeart/2011/layout/CircleProcess"/>
    <dgm:cxn modelId="{866EC789-50E0-4810-88B1-4E573CE851B1}" type="presParOf" srcId="{8F201079-6EBF-4BE6-970A-8AB27983B44F}" destId="{D439A42A-8DA0-413F-A947-A5BF51BD4467}"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BDF73-613D-448C-9652-B48BE22C6E11}">
      <dsp:nvSpPr>
        <dsp:cNvPr id="0" name=""/>
        <dsp:cNvSpPr/>
      </dsp:nvSpPr>
      <dsp:spPr>
        <a:xfrm>
          <a:off x="0" y="83664"/>
          <a:ext cx="8128000" cy="5335002"/>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is-IS" sz="4000" kern="1200" dirty="0"/>
            <a:t>Starfsemin</a:t>
          </a:r>
        </a:p>
      </dsp:txBody>
      <dsp:txXfrm>
        <a:off x="2643631" y="350414"/>
        <a:ext cx="2840736" cy="800250"/>
      </dsp:txXfrm>
    </dsp:sp>
    <dsp:sp modelId="{DE33BA81-0426-4742-B0EC-7C31246F465D}">
      <dsp:nvSpPr>
        <dsp:cNvPr id="0" name=""/>
        <dsp:cNvSpPr/>
      </dsp:nvSpPr>
      <dsp:spPr>
        <a:xfrm>
          <a:off x="1591340" y="1333750"/>
          <a:ext cx="4945319" cy="4064000"/>
        </a:xfrm>
        <a:prstGeom prst="ellipse">
          <a:avLst/>
        </a:prstGeom>
        <a:gradFill rotWithShape="0">
          <a:gsLst>
            <a:gs pos="0">
              <a:schemeClr val="accent1">
                <a:shade val="80000"/>
                <a:hueOff val="174641"/>
                <a:satOff val="-3128"/>
                <a:lumOff val="13293"/>
                <a:alphaOff val="0"/>
                <a:satMod val="103000"/>
                <a:lumMod val="102000"/>
                <a:tint val="94000"/>
              </a:schemeClr>
            </a:gs>
            <a:gs pos="50000">
              <a:schemeClr val="accent1">
                <a:shade val="80000"/>
                <a:hueOff val="174641"/>
                <a:satOff val="-3128"/>
                <a:lumOff val="13293"/>
                <a:alphaOff val="0"/>
                <a:satMod val="110000"/>
                <a:lumMod val="100000"/>
                <a:shade val="100000"/>
              </a:schemeClr>
            </a:gs>
            <a:gs pos="100000">
              <a:schemeClr val="accent1">
                <a:shade val="80000"/>
                <a:hueOff val="174641"/>
                <a:satOff val="-3128"/>
                <a:lumOff val="1329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is-IS" sz="2800" kern="1200" dirty="0"/>
            <a:t>Starfsmanna-hópurinn</a:t>
          </a:r>
        </a:p>
      </dsp:txBody>
      <dsp:txXfrm>
        <a:off x="2911740" y="1587750"/>
        <a:ext cx="2304518" cy="762000"/>
      </dsp:txXfrm>
    </dsp:sp>
    <dsp:sp modelId="{E1529A7D-2BE1-49AB-AE5C-733A522397DD}">
      <dsp:nvSpPr>
        <dsp:cNvPr id="0" name=""/>
        <dsp:cNvSpPr/>
      </dsp:nvSpPr>
      <dsp:spPr>
        <a:xfrm>
          <a:off x="2709333" y="2688417"/>
          <a:ext cx="2709333" cy="2709333"/>
        </a:xfrm>
        <a:prstGeom prst="ellipse">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is-IS" sz="2300" kern="1200" dirty="0"/>
            <a:t>Einstaklingur</a:t>
          </a:r>
        </a:p>
      </dsp:txBody>
      <dsp:txXfrm>
        <a:off x="3106105" y="3365750"/>
        <a:ext cx="1915788" cy="1354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C9443-D6CE-405B-8986-C8662DB907A6}">
      <dsp:nvSpPr>
        <dsp:cNvPr id="0" name=""/>
        <dsp:cNvSpPr/>
      </dsp:nvSpPr>
      <dsp:spPr>
        <a:xfrm>
          <a:off x="8912877" y="1158901"/>
          <a:ext cx="2032280" cy="2032613"/>
        </a:xfrm>
        <a:prstGeom prst="ellipse">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490B20D-A6A6-4640-A408-144E3C2996AC}">
      <dsp:nvSpPr>
        <dsp:cNvPr id="0" name=""/>
        <dsp:cNvSpPr/>
      </dsp:nvSpPr>
      <dsp:spPr>
        <a:xfrm>
          <a:off x="8979934"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dirty="0"/>
            <a:t>1.     Maí </a:t>
          </a:r>
        </a:p>
      </dsp:txBody>
      <dsp:txXfrm>
        <a:off x="9251410" y="1497730"/>
        <a:ext cx="1355214" cy="1354956"/>
      </dsp:txXfrm>
    </dsp:sp>
    <dsp:sp modelId="{9CCD2B3B-780B-4E18-9F77-312B3BFA7EA5}">
      <dsp:nvSpPr>
        <dsp:cNvPr id="0" name=""/>
        <dsp:cNvSpPr/>
      </dsp:nvSpPr>
      <dsp:spPr>
        <a:xfrm rot="2700000">
          <a:off x="6811493" y="1159007"/>
          <a:ext cx="2032045" cy="2032045"/>
        </a:xfrm>
        <a:prstGeom prst="teardrop">
          <a:avLst>
            <a:gd name="adj" fmla="val 100000"/>
          </a:avLst>
        </a:prstGeom>
        <a:gradFill rotWithShape="0">
          <a:gsLst>
            <a:gs pos="0">
              <a:schemeClr val="accent1">
                <a:shade val="50000"/>
                <a:hueOff val="160997"/>
                <a:satOff val="-3921"/>
                <a:lumOff val="17158"/>
                <a:alphaOff val="0"/>
                <a:lumMod val="110000"/>
                <a:satMod val="105000"/>
                <a:tint val="67000"/>
              </a:schemeClr>
            </a:gs>
            <a:gs pos="50000">
              <a:schemeClr val="accent1">
                <a:shade val="50000"/>
                <a:hueOff val="160997"/>
                <a:satOff val="-3921"/>
                <a:lumOff val="17158"/>
                <a:alphaOff val="0"/>
                <a:lumMod val="105000"/>
                <a:satMod val="103000"/>
                <a:tint val="73000"/>
              </a:schemeClr>
            </a:gs>
            <a:gs pos="100000">
              <a:schemeClr val="accent1">
                <a:shade val="50000"/>
                <a:hueOff val="160997"/>
                <a:satOff val="-3921"/>
                <a:lumOff val="1715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AAF9B48-CA0F-473B-8130-72F15B422487}">
      <dsp:nvSpPr>
        <dsp:cNvPr id="0" name=""/>
        <dsp:cNvSpPr/>
      </dsp:nvSpPr>
      <dsp:spPr>
        <a:xfrm>
          <a:off x="6880596"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160997"/>
              <a:satOff val="-3921"/>
              <a:lumOff val="1715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dirty="0"/>
            <a:t>2.   Apríl </a:t>
          </a:r>
        </a:p>
      </dsp:txBody>
      <dsp:txXfrm>
        <a:off x="7150990" y="1497730"/>
        <a:ext cx="1355214" cy="1354956"/>
      </dsp:txXfrm>
    </dsp:sp>
    <dsp:sp modelId="{BEF4AB4A-FE4F-4A5C-A52C-A6952365895B}">
      <dsp:nvSpPr>
        <dsp:cNvPr id="0" name=""/>
        <dsp:cNvSpPr/>
      </dsp:nvSpPr>
      <dsp:spPr>
        <a:xfrm rot="2700000">
          <a:off x="4712154" y="1159007"/>
          <a:ext cx="2032045" cy="2032045"/>
        </a:xfrm>
        <a:prstGeom prst="teardrop">
          <a:avLst>
            <a:gd name="adj" fmla="val 100000"/>
          </a:avLst>
        </a:prstGeom>
        <a:gradFill rotWithShape="0">
          <a:gsLst>
            <a:gs pos="0">
              <a:schemeClr val="accent1">
                <a:shade val="50000"/>
                <a:hueOff val="321995"/>
                <a:satOff val="-7842"/>
                <a:lumOff val="34317"/>
                <a:alphaOff val="0"/>
                <a:lumMod val="110000"/>
                <a:satMod val="105000"/>
                <a:tint val="67000"/>
              </a:schemeClr>
            </a:gs>
            <a:gs pos="50000">
              <a:schemeClr val="accent1">
                <a:shade val="50000"/>
                <a:hueOff val="321995"/>
                <a:satOff val="-7842"/>
                <a:lumOff val="34317"/>
                <a:alphaOff val="0"/>
                <a:lumMod val="105000"/>
                <a:satMod val="103000"/>
                <a:tint val="73000"/>
              </a:schemeClr>
            </a:gs>
            <a:gs pos="100000">
              <a:schemeClr val="accent1">
                <a:shade val="50000"/>
                <a:hueOff val="321995"/>
                <a:satOff val="-7842"/>
                <a:lumOff val="343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D3748D5-1F69-4AEE-AEE3-905045C1EED9}">
      <dsp:nvSpPr>
        <dsp:cNvPr id="0" name=""/>
        <dsp:cNvSpPr/>
      </dsp:nvSpPr>
      <dsp:spPr>
        <a:xfrm>
          <a:off x="4780176"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321995"/>
              <a:satOff val="-7842"/>
              <a:lumOff val="3431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dirty="0"/>
            <a:t>15. Mars</a:t>
          </a:r>
        </a:p>
      </dsp:txBody>
      <dsp:txXfrm>
        <a:off x="5050570" y="1497730"/>
        <a:ext cx="1355214" cy="1354956"/>
      </dsp:txXfrm>
    </dsp:sp>
    <dsp:sp modelId="{D36088E0-86BB-4198-9662-B3E6712F1D71}">
      <dsp:nvSpPr>
        <dsp:cNvPr id="0" name=""/>
        <dsp:cNvSpPr/>
      </dsp:nvSpPr>
      <dsp:spPr>
        <a:xfrm rot="2700000">
          <a:off x="2611734" y="1159007"/>
          <a:ext cx="2032045" cy="2032045"/>
        </a:xfrm>
        <a:prstGeom prst="teardrop">
          <a:avLst>
            <a:gd name="adj" fmla="val 100000"/>
          </a:avLst>
        </a:prstGeom>
        <a:gradFill rotWithShape="0">
          <a:gsLst>
            <a:gs pos="0">
              <a:schemeClr val="accent1">
                <a:shade val="50000"/>
                <a:hueOff val="321995"/>
                <a:satOff val="-7842"/>
                <a:lumOff val="34317"/>
                <a:alphaOff val="0"/>
                <a:lumMod val="110000"/>
                <a:satMod val="105000"/>
                <a:tint val="67000"/>
              </a:schemeClr>
            </a:gs>
            <a:gs pos="50000">
              <a:schemeClr val="accent1">
                <a:shade val="50000"/>
                <a:hueOff val="321995"/>
                <a:satOff val="-7842"/>
                <a:lumOff val="34317"/>
                <a:alphaOff val="0"/>
                <a:lumMod val="105000"/>
                <a:satMod val="103000"/>
                <a:tint val="73000"/>
              </a:schemeClr>
            </a:gs>
            <a:gs pos="100000">
              <a:schemeClr val="accent1">
                <a:shade val="50000"/>
                <a:hueOff val="321995"/>
                <a:satOff val="-7842"/>
                <a:lumOff val="343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FC3B307-C1E1-4DDD-BE39-64A60BF893CF}">
      <dsp:nvSpPr>
        <dsp:cNvPr id="0" name=""/>
        <dsp:cNvSpPr/>
      </dsp:nvSpPr>
      <dsp:spPr>
        <a:xfrm>
          <a:off x="2679756"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321995"/>
              <a:satOff val="-7842"/>
              <a:lumOff val="3431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dirty="0"/>
            <a:t>1. Febrúar </a:t>
          </a:r>
        </a:p>
      </dsp:txBody>
      <dsp:txXfrm>
        <a:off x="2951231" y="1497730"/>
        <a:ext cx="1355214" cy="1354956"/>
      </dsp:txXfrm>
    </dsp:sp>
    <dsp:sp modelId="{A9BF9816-E644-46C0-A887-934188E967DE}">
      <dsp:nvSpPr>
        <dsp:cNvPr id="0" name=""/>
        <dsp:cNvSpPr/>
      </dsp:nvSpPr>
      <dsp:spPr>
        <a:xfrm rot="2700000">
          <a:off x="511314" y="1159007"/>
          <a:ext cx="2032045" cy="2032045"/>
        </a:xfrm>
        <a:prstGeom prst="teardrop">
          <a:avLst>
            <a:gd name="adj" fmla="val 100000"/>
          </a:avLst>
        </a:prstGeom>
        <a:gradFill rotWithShape="0">
          <a:gsLst>
            <a:gs pos="0">
              <a:schemeClr val="accent1">
                <a:shade val="50000"/>
                <a:hueOff val="160997"/>
                <a:satOff val="-3921"/>
                <a:lumOff val="17158"/>
                <a:alphaOff val="0"/>
                <a:lumMod val="110000"/>
                <a:satMod val="105000"/>
                <a:tint val="67000"/>
              </a:schemeClr>
            </a:gs>
            <a:gs pos="50000">
              <a:schemeClr val="accent1">
                <a:shade val="50000"/>
                <a:hueOff val="160997"/>
                <a:satOff val="-3921"/>
                <a:lumOff val="17158"/>
                <a:alphaOff val="0"/>
                <a:lumMod val="105000"/>
                <a:satMod val="103000"/>
                <a:tint val="73000"/>
              </a:schemeClr>
            </a:gs>
            <a:gs pos="100000">
              <a:schemeClr val="accent1">
                <a:shade val="50000"/>
                <a:hueOff val="160997"/>
                <a:satOff val="-3921"/>
                <a:lumOff val="1715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32FDD93-2138-4195-A053-CC3C29AE5180}">
      <dsp:nvSpPr>
        <dsp:cNvPr id="0" name=""/>
        <dsp:cNvSpPr/>
      </dsp:nvSpPr>
      <dsp:spPr>
        <a:xfrm>
          <a:off x="579336"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160997"/>
              <a:satOff val="-3921"/>
              <a:lumOff val="1715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dirty="0"/>
            <a:t>15. Janúar</a:t>
          </a:r>
        </a:p>
      </dsp:txBody>
      <dsp:txXfrm>
        <a:off x="850811" y="1497730"/>
        <a:ext cx="1355214" cy="135495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B3834-BB1C-4518-9870-E3AAF215BBCA}" type="datetimeFigureOut">
              <a:rPr lang="is-IS" smtClean="0"/>
              <a:t>17.5.2021</a:t>
            </a:fld>
            <a:endParaRPr lang="is-I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34888-B064-4F24-87E2-CC07D32F7A1A}" type="slidenum">
              <a:rPr lang="is-IS" smtClean="0"/>
              <a:t>‹#›</a:t>
            </a:fld>
            <a:endParaRPr lang="is-IS" dirty="0"/>
          </a:p>
        </p:txBody>
      </p:sp>
    </p:spTree>
    <p:extLst>
      <p:ext uri="{BB962C8B-B14F-4D97-AF65-F5344CB8AC3E}">
        <p14:creationId xmlns:p14="http://schemas.microsoft.com/office/powerpoint/2010/main" val="344173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E4E34888-B064-4F24-87E2-CC07D32F7A1A}" type="slidenum">
              <a:rPr lang="is-IS" smtClean="0"/>
              <a:t>2</a:t>
            </a:fld>
            <a:endParaRPr lang="is-IS" dirty="0"/>
          </a:p>
        </p:txBody>
      </p:sp>
    </p:spTree>
    <p:extLst>
      <p:ext uri="{BB962C8B-B14F-4D97-AF65-F5344CB8AC3E}">
        <p14:creationId xmlns:p14="http://schemas.microsoft.com/office/powerpoint/2010/main" val="659774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Spurningar</a:t>
            </a:r>
          </a:p>
        </p:txBody>
      </p:sp>
      <p:sp>
        <p:nvSpPr>
          <p:cNvPr id="4" name="Slide Number Placeholder 3"/>
          <p:cNvSpPr>
            <a:spLocks noGrp="1"/>
          </p:cNvSpPr>
          <p:nvPr>
            <p:ph type="sldNum" sz="quarter" idx="5"/>
          </p:nvPr>
        </p:nvSpPr>
        <p:spPr/>
        <p:txBody>
          <a:bodyPr/>
          <a:lstStyle/>
          <a:p>
            <a:fld id="{E4E34888-B064-4F24-87E2-CC07D32F7A1A}" type="slidenum">
              <a:rPr lang="is-IS" smtClean="0"/>
              <a:t>13</a:t>
            </a:fld>
            <a:endParaRPr lang="is-IS" dirty="0"/>
          </a:p>
        </p:txBody>
      </p:sp>
    </p:spTree>
    <p:extLst>
      <p:ext uri="{BB962C8B-B14F-4D97-AF65-F5344CB8AC3E}">
        <p14:creationId xmlns:p14="http://schemas.microsoft.com/office/powerpoint/2010/main" val="1015795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E4E34888-B064-4F24-87E2-CC07D32F7A1A}" type="slidenum">
              <a:rPr lang="is-IS" smtClean="0"/>
              <a:t>14</a:t>
            </a:fld>
            <a:endParaRPr lang="is-IS" dirty="0"/>
          </a:p>
        </p:txBody>
      </p:sp>
    </p:spTree>
    <p:extLst>
      <p:ext uri="{BB962C8B-B14F-4D97-AF65-F5344CB8AC3E}">
        <p14:creationId xmlns:p14="http://schemas.microsoft.com/office/powerpoint/2010/main" val="1215689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Vaktahvati er ný breyta í launamyndun vaktavinnufólks frá 1. maí 2021. </a:t>
            </a:r>
          </a:p>
          <a:p>
            <a:r>
              <a:rPr lang="is-IS" dirty="0"/>
              <a:t>Vaktahvati greiðist sem hlutfall mánaðarlauna vegna fjölbreytileika og fjölda vakta á launatímabili. Vaktahvati tekur eingöngu mið af skipulögðum vöktum innan vinnuskyldu. </a:t>
            </a:r>
          </a:p>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Vaktahvatinn er búinn til með það að markmiði að jafna vaktabyrði og launamyndun starfsfólks í vaktavinnu og umbuna fyrir fjölbreytileika og fjölda vakta utan dagvinnutíma.</a:t>
            </a:r>
          </a:p>
          <a:p>
            <a:endParaRPr lang="is-IS" dirty="0"/>
          </a:p>
          <a:p>
            <a:r>
              <a:rPr lang="is-IS" dirty="0"/>
              <a:t>Fyrir þá sem ná upp í vaktahvata gefur hann mest 12,5% af mánaðarlaunum og minnst 2,5%. </a:t>
            </a:r>
          </a:p>
          <a:p>
            <a:r>
              <a:rPr lang="is-IS" dirty="0"/>
              <a:t>Þannig fær starfsfólk sem vinnur lágmarksfjölda stunda á þremur til fjórum tegundum vakta og mætir 17 til 19 sinnum yfir mánuðinn 12,5%</a:t>
            </a:r>
          </a:p>
          <a:p>
            <a:r>
              <a:rPr lang="is-IS" dirty="0"/>
              <a:t>Starfsfólk sem vinnur lágmarksfjölda stunda á tveimur til þremur tegundum vakta og mætir 14 til 16 sinnum yfir mánuðinn fær hins vegar 2,5%. </a:t>
            </a:r>
          </a:p>
          <a:p>
            <a:endParaRPr lang="is-IS" dirty="0"/>
          </a:p>
          <a:p>
            <a:r>
              <a:rPr lang="is-IS" dirty="0"/>
              <a:t>Til að fá vaktahvata þarf vaktavinnustarfsmaður að uppfylla 4 skilyrði. </a:t>
            </a:r>
          </a:p>
          <a:p>
            <a:r>
              <a:rPr lang="is-IS" dirty="0"/>
              <a:t>Í fyrsta lagi þarf viðkomandi starfsmaður að vinna að lágmarki 42 klst. utan dagvinnu. Dæmi um 42 klst utan dagvinnutíma er t.d. starfsmaður sem vinnur eina </a:t>
            </a:r>
            <a:r>
              <a:rPr lang="is-IS" dirty="0">
                <a:highlight>
                  <a:srgbClr val="FFFF00"/>
                </a:highlight>
              </a:rPr>
              <a:t>kvöldvakt á viku</a:t>
            </a:r>
            <a:r>
              <a:rPr lang="is-IS" dirty="0"/>
              <a:t> og tvær 8 klst. helgarvaktir á mánuði.</a:t>
            </a:r>
          </a:p>
          <a:p>
            <a:r>
              <a:rPr lang="is-IS" dirty="0"/>
              <a:t>Í öðru lagi þarf viðkomandi að vinna tvær tegundir vakta. Tegundir vakta eru alls fjórar en þær eru: dagvaktir, kvöldvaktir, næturvaktir og helgarvaktir.</a:t>
            </a:r>
          </a:p>
          <a:p>
            <a:r>
              <a:rPr lang="is-IS" dirty="0"/>
              <a:t>Í þriðja lagi þarf lágmarksfjöldi stunda í hverri tegund vaktar að vera að minnsta kosti 15 vinnuskyldustundir.</a:t>
            </a:r>
          </a:p>
          <a:p>
            <a:r>
              <a:rPr lang="is-IS" dirty="0"/>
              <a:t>Og í fjórða lagi þarf viðkomandi starfsmaður að mæta 14 til 19 sinnum í mánuði</a:t>
            </a:r>
          </a:p>
          <a:p>
            <a:endParaRPr lang="is-IS" dirty="0"/>
          </a:p>
          <a:p>
            <a:endParaRPr lang="is-IS" dirty="0"/>
          </a:p>
          <a:p>
            <a:endParaRPr lang="is-IS" dirty="0"/>
          </a:p>
        </p:txBody>
      </p:sp>
      <p:sp>
        <p:nvSpPr>
          <p:cNvPr id="4" name="Skyggnunúmersstaðgengill 3"/>
          <p:cNvSpPr>
            <a:spLocks noGrp="1"/>
          </p:cNvSpPr>
          <p:nvPr>
            <p:ph type="sldNum" sz="quarter" idx="5"/>
          </p:nvPr>
        </p:nvSpPr>
        <p:spPr/>
        <p:txBody>
          <a:bodyPr/>
          <a:lstStyle/>
          <a:p>
            <a:fld id="{E4E34888-B064-4F24-87E2-CC07D32F7A1A}" type="slidenum">
              <a:rPr lang="is-IS" smtClean="0"/>
              <a:t>15</a:t>
            </a:fld>
            <a:endParaRPr lang="is-IS" dirty="0"/>
          </a:p>
        </p:txBody>
      </p:sp>
    </p:spTree>
    <p:extLst>
      <p:ext uri="{BB962C8B-B14F-4D97-AF65-F5344CB8AC3E}">
        <p14:creationId xmlns:p14="http://schemas.microsoft.com/office/powerpoint/2010/main" val="3272013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Fjöldi vinnuskyldustunda utan dagvinnutíma þarf að minnsta kosti að vera 42 klst. </a:t>
            </a:r>
          </a:p>
          <a:p>
            <a:endParaRPr lang="is-IS" dirty="0"/>
          </a:p>
          <a:p>
            <a:r>
              <a:rPr lang="is-IS" dirty="0"/>
              <a:t>Til þess að uppfylla grunnforsendur vaktahvata þarf starfsmaður að lágmarki að vinna sem nemur einni kvöldvakt á viku og tveimur 8 klst. helgarvöktum á mánuði eða að lágmarki sex 8 klst. vaktir á kvöld- og næturvöktum virka daga. </a:t>
            </a:r>
          </a:p>
          <a:p>
            <a:endParaRPr lang="is-IS" dirty="0"/>
          </a:p>
          <a:p>
            <a:endParaRPr lang="is-IS" dirty="0"/>
          </a:p>
          <a:p>
            <a:endParaRPr lang="is-IS" dirty="0"/>
          </a:p>
        </p:txBody>
      </p:sp>
      <p:sp>
        <p:nvSpPr>
          <p:cNvPr id="4" name="Skyggnunúmersstaðgengill 3"/>
          <p:cNvSpPr>
            <a:spLocks noGrp="1"/>
          </p:cNvSpPr>
          <p:nvPr>
            <p:ph type="sldNum" sz="quarter" idx="5"/>
          </p:nvPr>
        </p:nvSpPr>
        <p:spPr/>
        <p:txBody>
          <a:bodyPr/>
          <a:lstStyle/>
          <a:p>
            <a:fld id="{E4E34888-B064-4F24-87E2-CC07D32F7A1A}" type="slidenum">
              <a:rPr lang="is-IS" smtClean="0"/>
              <a:t>16</a:t>
            </a:fld>
            <a:endParaRPr lang="is-IS" dirty="0"/>
          </a:p>
        </p:txBody>
      </p:sp>
    </p:spTree>
    <p:extLst>
      <p:ext uri="{BB962C8B-B14F-4D97-AF65-F5344CB8AC3E}">
        <p14:creationId xmlns:p14="http://schemas.microsoft.com/office/powerpoint/2010/main" val="4147906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Vaktir eru flokkaðar í fjórar vaktategundir, a. dagvaktir, b. kvöldvaktir, c. næturvaktir virka daga og d. helgarvaktir. </a:t>
            </a:r>
          </a:p>
          <a:p>
            <a:endParaRPr lang="is-IS" dirty="0"/>
          </a:p>
          <a:p>
            <a:r>
              <a:rPr lang="is-IS" dirty="0"/>
              <a:t>Annað skilyrði sem þarf að uppfylla til að geta fengið vaktahvata er að starfsmaður þarf að vinna að lágmarki tvær tegundir vakta. Sá sem vinnur bara kvöldvaktir eða eingöngu næturvaktir virka daga getur því ekki náð því að fá vaktahvata. </a:t>
            </a:r>
          </a:p>
          <a:p>
            <a:endParaRPr lang="is-IS" dirty="0"/>
          </a:p>
        </p:txBody>
      </p:sp>
      <p:sp>
        <p:nvSpPr>
          <p:cNvPr id="4" name="Skyggnunúmersstaðgengill 3"/>
          <p:cNvSpPr>
            <a:spLocks noGrp="1"/>
          </p:cNvSpPr>
          <p:nvPr>
            <p:ph type="sldNum" sz="quarter" idx="5"/>
          </p:nvPr>
        </p:nvSpPr>
        <p:spPr/>
        <p:txBody>
          <a:bodyPr/>
          <a:lstStyle/>
          <a:p>
            <a:fld id="{E4E34888-B064-4F24-87E2-CC07D32F7A1A}" type="slidenum">
              <a:rPr lang="is-IS" smtClean="0"/>
              <a:t>17</a:t>
            </a:fld>
            <a:endParaRPr lang="is-IS" dirty="0"/>
          </a:p>
        </p:txBody>
      </p:sp>
    </p:spTree>
    <p:extLst>
      <p:ext uri="{BB962C8B-B14F-4D97-AF65-F5344CB8AC3E}">
        <p14:creationId xmlns:p14="http://schemas.microsoft.com/office/powerpoint/2010/main" val="2882390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Hver og einn starfsmaður þarf jafnframt að uppfylla 15 vinnuskyldustundir í hverri tegund vaktar.</a:t>
            </a:r>
          </a:p>
          <a:p>
            <a:endParaRPr lang="is-IS" dirty="0"/>
          </a:p>
          <a:p>
            <a:r>
              <a:rPr lang="is-IS" dirty="0"/>
              <a:t>Það þýðir að vinna þarf að lágmarki tvær 8 klst. vaktir á hverri tegund á launatímabili til þess að hún teljist sem tegund upp í fjölbreytileika vakta. </a:t>
            </a:r>
          </a:p>
          <a:p>
            <a:endParaRPr lang="is-IS" dirty="0"/>
          </a:p>
        </p:txBody>
      </p:sp>
      <p:sp>
        <p:nvSpPr>
          <p:cNvPr id="4" name="Skyggnunúmersstaðgengill 3"/>
          <p:cNvSpPr>
            <a:spLocks noGrp="1"/>
          </p:cNvSpPr>
          <p:nvPr>
            <p:ph type="sldNum" sz="quarter" idx="5"/>
          </p:nvPr>
        </p:nvSpPr>
        <p:spPr/>
        <p:txBody>
          <a:bodyPr/>
          <a:lstStyle/>
          <a:p>
            <a:fld id="{E4E34888-B064-4F24-87E2-CC07D32F7A1A}" type="slidenum">
              <a:rPr lang="is-IS" smtClean="0"/>
              <a:t>18</a:t>
            </a:fld>
            <a:endParaRPr lang="is-IS" dirty="0"/>
          </a:p>
        </p:txBody>
      </p:sp>
    </p:spTree>
    <p:extLst>
      <p:ext uri="{BB962C8B-B14F-4D97-AF65-F5344CB8AC3E}">
        <p14:creationId xmlns:p14="http://schemas.microsoft.com/office/powerpoint/2010/main" val="1341130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…..og að lokum, til þess að geta fengið vaktahvata þarf starfsmaður að mæta til starfa að lágmarki 14 sinnum í mánuði. </a:t>
            </a:r>
          </a:p>
          <a:p>
            <a:endParaRPr lang="is-IS" dirty="0"/>
          </a:p>
          <a:p>
            <a:r>
              <a:rPr lang="is-IS" dirty="0"/>
              <a:t>Með því að telja fjölda vakta á launatímabili er verið að hvetja til þess að starfsfólks sé að lágmarki í 70% starfi í vaktavinnu og að lengd vakta sé að jafnaði 7-9 klst. Þessi aðferð hvetur til þess að vaktir séu skipulagðar út frá öryggi starfsmanna og þjónustuþega, að lengd þeirra sé hæfileg, en rannsóknir hafa sýnt að langar vaktir hafa neikvæð áhrif á öryggi og heilsu. </a:t>
            </a:r>
          </a:p>
          <a:p>
            <a:endParaRPr lang="is-IS" dirty="0"/>
          </a:p>
          <a:p>
            <a:endParaRPr lang="is-IS" dirty="0"/>
          </a:p>
          <a:p>
            <a:endParaRPr lang="is-IS" dirty="0"/>
          </a:p>
          <a:p>
            <a:endParaRPr lang="is-IS" dirty="0"/>
          </a:p>
        </p:txBody>
      </p:sp>
      <p:sp>
        <p:nvSpPr>
          <p:cNvPr id="4" name="Skyggnunúmersstaðgengill 3"/>
          <p:cNvSpPr>
            <a:spLocks noGrp="1"/>
          </p:cNvSpPr>
          <p:nvPr>
            <p:ph type="sldNum" sz="quarter" idx="5"/>
          </p:nvPr>
        </p:nvSpPr>
        <p:spPr/>
        <p:txBody>
          <a:bodyPr/>
          <a:lstStyle/>
          <a:p>
            <a:fld id="{E4E34888-B064-4F24-87E2-CC07D32F7A1A}" type="slidenum">
              <a:rPr lang="is-IS" smtClean="0"/>
              <a:t>19</a:t>
            </a:fld>
            <a:endParaRPr lang="is-IS" dirty="0"/>
          </a:p>
        </p:txBody>
      </p:sp>
    </p:spTree>
    <p:extLst>
      <p:ext uri="{BB962C8B-B14F-4D97-AF65-F5344CB8AC3E}">
        <p14:creationId xmlns:p14="http://schemas.microsoft.com/office/powerpoint/2010/main" val="4268714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Spurningar</a:t>
            </a:r>
          </a:p>
        </p:txBody>
      </p:sp>
      <p:sp>
        <p:nvSpPr>
          <p:cNvPr id="4" name="Slide Number Placeholder 3"/>
          <p:cNvSpPr>
            <a:spLocks noGrp="1"/>
          </p:cNvSpPr>
          <p:nvPr>
            <p:ph type="sldNum" sz="quarter" idx="5"/>
          </p:nvPr>
        </p:nvSpPr>
        <p:spPr/>
        <p:txBody>
          <a:bodyPr/>
          <a:lstStyle/>
          <a:p>
            <a:fld id="{E4E34888-B064-4F24-87E2-CC07D32F7A1A}" type="slidenum">
              <a:rPr lang="is-IS" smtClean="0"/>
              <a:t>26</a:t>
            </a:fld>
            <a:endParaRPr lang="is-IS" dirty="0"/>
          </a:p>
        </p:txBody>
      </p:sp>
    </p:spTree>
    <p:extLst>
      <p:ext uri="{BB962C8B-B14F-4D97-AF65-F5344CB8AC3E}">
        <p14:creationId xmlns:p14="http://schemas.microsoft.com/office/powerpoint/2010/main" val="754933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en-GB" dirty="0"/>
          </a:p>
        </p:txBody>
      </p:sp>
      <p:sp>
        <p:nvSpPr>
          <p:cNvPr id="4" name="Skyggnunúmersstaðgengill 3"/>
          <p:cNvSpPr>
            <a:spLocks noGrp="1"/>
          </p:cNvSpPr>
          <p:nvPr>
            <p:ph type="sldNum" sz="quarter" idx="5"/>
          </p:nvPr>
        </p:nvSpPr>
        <p:spPr/>
        <p:txBody>
          <a:bodyPr/>
          <a:lstStyle/>
          <a:p>
            <a:fld id="{E4E34888-B064-4F24-87E2-CC07D32F7A1A}" type="slidenum">
              <a:rPr lang="is-IS" smtClean="0"/>
              <a:t>27</a:t>
            </a:fld>
            <a:endParaRPr lang="is-IS" dirty="0"/>
          </a:p>
        </p:txBody>
      </p:sp>
    </p:spTree>
    <p:extLst>
      <p:ext uri="{BB962C8B-B14F-4D97-AF65-F5344CB8AC3E}">
        <p14:creationId xmlns:p14="http://schemas.microsoft.com/office/powerpoint/2010/main" val="1303715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dirty="0">
                <a:solidFill>
                  <a:schemeClr val="tx1"/>
                </a:solidFill>
                <a:effectLst/>
                <a:latin typeface="+mn-lt"/>
                <a:ea typeface="+mn-ea"/>
                <a:cs typeface="+mn-cs"/>
              </a:rPr>
              <a:t>Breytingar eru gerðar á yfirvinnu og eftir gildistöku breytinganna skiptist yfirvinnukaup í tvennt og til verður yfirvinna 1 og yfirvinna 2. </a:t>
            </a:r>
          </a:p>
          <a:p>
            <a:r>
              <a:rPr lang="is-IS" sz="1200" kern="1200" dirty="0">
                <a:solidFill>
                  <a:schemeClr val="tx1"/>
                </a:solidFill>
                <a:effectLst/>
                <a:latin typeface="+mn-lt"/>
                <a:ea typeface="+mn-ea"/>
                <a:cs typeface="+mn-cs"/>
              </a:rPr>
              <a:t>Yfirvinna 1 verður 0,9385% af mánaðarlaunum og er greidd milli kl. 8 og 17 á virkum dögum.  Yfirvinna tvö sem verður 1,0385% af mánaðarlaunum verður greidd utan þess tíma og einnig þegar starfsmaður hefur unnið sem nemur 38 klst og 55 mínútum í vinnuskilum á viku.   </a:t>
            </a:r>
          </a:p>
          <a:p>
            <a:endParaRPr lang="is-IS" sz="1200" kern="1200" dirty="0">
              <a:solidFill>
                <a:schemeClr val="tx1"/>
              </a:solidFill>
              <a:effectLst/>
              <a:latin typeface="+mn-lt"/>
              <a:ea typeface="+mn-ea"/>
              <a:cs typeface="+mn-cs"/>
            </a:endParaRPr>
          </a:p>
          <a:p>
            <a:r>
              <a:rPr lang="is-IS" sz="1200" kern="1200" dirty="0">
                <a:solidFill>
                  <a:schemeClr val="tx1"/>
                </a:solidFill>
                <a:effectLst/>
                <a:latin typeface="+mn-lt"/>
                <a:ea typeface="+mn-ea"/>
                <a:cs typeface="+mn-cs"/>
              </a:rPr>
              <a:t>Vonast er til þess að vinnutímabreytingar vaktavinnufólks dragi úr yfirvinnumenningu og vinnuvika starfsfólks verði raunverulega styttri en hún er í dag.</a:t>
            </a:r>
          </a:p>
          <a:p>
            <a:endParaRPr lang="is-IS" sz="1200" kern="1200" dirty="0">
              <a:solidFill>
                <a:schemeClr val="tx1"/>
              </a:solidFill>
              <a:effectLst/>
              <a:latin typeface="+mn-lt"/>
              <a:ea typeface="+mn-ea"/>
              <a:cs typeface="+mn-cs"/>
            </a:endParaRPr>
          </a:p>
          <a:p>
            <a:r>
              <a:rPr lang="is-IS" sz="1200" kern="1200" dirty="0">
                <a:solidFill>
                  <a:schemeClr val="tx1"/>
                </a:solidFill>
                <a:effectLst/>
                <a:latin typeface="+mn-lt"/>
                <a:ea typeface="+mn-ea"/>
                <a:cs typeface="+mn-cs"/>
              </a:rPr>
              <a:t>Þau gæði sem vaktavinnufólk fær með breytingunni, t.d. vaktahvati og vægi vinnuskyldustunda, telja eingöngu á skipulögðum vöktum en ekki á aukavöktum. Með því móti er verið að auka hvata til aukins starfshlutfalls hlutavinnustarfsfólks með það að leiðarljósi að auka stöðugleika í mönnun í stað þess ófyrirsjáanleika sem felst í breytilegri yfirvinnu.  </a:t>
            </a:r>
          </a:p>
          <a:p>
            <a:endParaRPr lang="is-IS" dirty="0"/>
          </a:p>
          <a:p>
            <a:r>
              <a:rPr lang="is-IS" dirty="0"/>
              <a:t>Hafa þarf sérstaklega í huga að yfirvinna tekur hvorki með sér vægi vinnuskyldustunda né telst upp í vaktahvata. </a:t>
            </a:r>
          </a:p>
          <a:p>
            <a:r>
              <a:rPr lang="is-IS" dirty="0"/>
              <a:t>Enn fremur má nefna að tímakaup fyrir vinnustund á 65% og 75% álagi er hærra en yfirvinna 2 eftir breytingarnar. Vinnustund á vaktaálagi 55% er næstum til jafns á við yfirvinnu 2. </a:t>
            </a:r>
          </a:p>
          <a:p>
            <a:endParaRPr lang="is-IS" dirty="0"/>
          </a:p>
        </p:txBody>
      </p:sp>
      <p:sp>
        <p:nvSpPr>
          <p:cNvPr id="4" name="Slide Number Placeholder 3"/>
          <p:cNvSpPr>
            <a:spLocks noGrp="1"/>
          </p:cNvSpPr>
          <p:nvPr>
            <p:ph type="sldNum" sz="quarter" idx="5"/>
          </p:nvPr>
        </p:nvSpPr>
        <p:spPr/>
        <p:txBody>
          <a:bodyPr/>
          <a:lstStyle/>
          <a:p>
            <a:fld id="{E4E34888-B064-4F24-87E2-CC07D32F7A1A}" type="slidenum">
              <a:rPr lang="is-IS" smtClean="0"/>
              <a:t>28</a:t>
            </a:fld>
            <a:endParaRPr lang="is-IS" dirty="0"/>
          </a:p>
        </p:txBody>
      </p:sp>
    </p:spTree>
    <p:extLst>
      <p:ext uri="{BB962C8B-B14F-4D97-AF65-F5344CB8AC3E}">
        <p14:creationId xmlns:p14="http://schemas.microsoft.com/office/powerpoint/2010/main" val="16071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E4E34888-B064-4F24-87E2-CC07D32F7A1A}" type="slidenum">
              <a:rPr lang="is-IS" smtClean="0"/>
              <a:t>3</a:t>
            </a:fld>
            <a:endParaRPr lang="is-IS" dirty="0"/>
          </a:p>
        </p:txBody>
      </p:sp>
    </p:spTree>
    <p:extLst>
      <p:ext uri="{BB962C8B-B14F-4D97-AF65-F5344CB8AC3E}">
        <p14:creationId xmlns:p14="http://schemas.microsoft.com/office/powerpoint/2010/main" val="804356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Hingað til hefur verið greitt fyrir breytingar á vaktskrá innan tiltekins fyrirvara með tveimur eða þremur tímum í yfirvinnu. Það breytist einnig 1. maí 2021. Þá verður til nýr launaliður sem kallast breytingagjald, og er 2% af mánaðarlaunum fyrir breytingu með minna en sólarhringsfyrirvara og 1,3% í öðrum tilvikum. </a:t>
            </a:r>
          </a:p>
          <a:p>
            <a:endParaRPr lang="en-GB" dirty="0"/>
          </a:p>
          <a:p>
            <a:r>
              <a:rPr lang="en-GB" dirty="0"/>
              <a:t>Einnig var samið um að drög að vaktskrá eigi að liggja fyrir sex vikum fyrir fyrstu vakt og endanleg vaktskrá fjórum vikum fyrir fyrstu vakt. Einnig er nýtt að almennt þurfi samþykki starfsmanns fyrir breytingum á vaktskrá. Allt þetta á vonandi að leiða til þess að meiri festa og stöðugleiki verði í mönnun og dregið verði úr þörf fyrir tilfallandi yfirvinnu. </a:t>
            </a:r>
            <a:endParaRPr lang="is-IS" dirty="0"/>
          </a:p>
        </p:txBody>
      </p:sp>
      <p:sp>
        <p:nvSpPr>
          <p:cNvPr id="4" name="Slide Number Placeholder 3"/>
          <p:cNvSpPr>
            <a:spLocks noGrp="1"/>
          </p:cNvSpPr>
          <p:nvPr>
            <p:ph type="sldNum" sz="quarter" idx="5"/>
          </p:nvPr>
        </p:nvSpPr>
        <p:spPr/>
        <p:txBody>
          <a:bodyPr/>
          <a:lstStyle/>
          <a:p>
            <a:fld id="{E4E34888-B064-4F24-87E2-CC07D32F7A1A}" type="slidenum">
              <a:rPr lang="is-IS" smtClean="0"/>
              <a:t>29</a:t>
            </a:fld>
            <a:endParaRPr lang="is-IS" dirty="0"/>
          </a:p>
        </p:txBody>
      </p:sp>
    </p:spTree>
    <p:extLst>
      <p:ext uri="{BB962C8B-B14F-4D97-AF65-F5344CB8AC3E}">
        <p14:creationId xmlns:p14="http://schemas.microsoft.com/office/powerpoint/2010/main" val="1539765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s-IS" dirty="0"/>
          </a:p>
        </p:txBody>
      </p:sp>
      <p:sp>
        <p:nvSpPr>
          <p:cNvPr id="4" name="Slide Number Placeholder 3"/>
          <p:cNvSpPr>
            <a:spLocks noGrp="1"/>
          </p:cNvSpPr>
          <p:nvPr>
            <p:ph type="sldNum" sz="quarter" idx="5"/>
          </p:nvPr>
        </p:nvSpPr>
        <p:spPr/>
        <p:txBody>
          <a:bodyPr/>
          <a:lstStyle/>
          <a:p>
            <a:fld id="{E4E34888-B064-4F24-87E2-CC07D32F7A1A}" type="slidenum">
              <a:rPr lang="is-IS" smtClean="0"/>
              <a:t>32</a:t>
            </a:fld>
            <a:endParaRPr lang="is-IS" dirty="0"/>
          </a:p>
        </p:txBody>
      </p:sp>
    </p:spTree>
    <p:extLst>
      <p:ext uri="{BB962C8B-B14F-4D97-AF65-F5344CB8AC3E}">
        <p14:creationId xmlns:p14="http://schemas.microsoft.com/office/powerpoint/2010/main" val="2129892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is-IS" sz="1200" dirty="0">
                <a:effectLst/>
                <a:latin typeface="Calibri" panose="020F0502020204030204" pitchFamily="34" charset="0"/>
                <a:ea typeface="Calibri" panose="020F0502020204030204" pitchFamily="34" charset="0"/>
                <a:cs typeface="Calibri" panose="020F0502020204030204" pitchFamily="34" charset="0"/>
              </a:rPr>
              <a:t>Stýrihópur hefur gefið út leiðbeiningar varðandi jöfnun vinnuskila. </a:t>
            </a:r>
          </a:p>
          <a:p>
            <a:pPr marL="0" lvl="0" indent="0">
              <a:lnSpc>
                <a:spcPct val="107000"/>
              </a:lnSpc>
              <a:buFont typeface="Symbol" panose="05050102010706020507" pitchFamily="18" charset="2"/>
              <a:buNone/>
            </a:pPr>
            <a:r>
              <a:rPr lang="is-IS" sz="1200" dirty="0">
                <a:effectLst/>
                <a:latin typeface="Calibri" panose="020F0502020204030204" pitchFamily="34" charset="0"/>
                <a:ea typeface="Calibri" panose="020F0502020204030204" pitchFamily="34" charset="0"/>
                <a:cs typeface="Calibri" panose="020F0502020204030204" pitchFamily="34" charset="0"/>
              </a:rPr>
              <a:t>Leiðbeiningarnar má finna á betrivinnutimi.is undir verkfæri stjórnenda </a:t>
            </a:r>
          </a:p>
          <a:p>
            <a:pPr marL="0" lvl="0" indent="0">
              <a:lnSpc>
                <a:spcPct val="107000"/>
              </a:lnSpc>
              <a:buFont typeface="Symbol" panose="05050102010706020507" pitchFamily="18" charset="2"/>
              <a:buNone/>
            </a:pPr>
            <a:r>
              <a:rPr lang="is-IS" sz="1200" dirty="0">
                <a:effectLst/>
                <a:latin typeface="Calibri" panose="020F0502020204030204" pitchFamily="34" charset="0"/>
                <a:ea typeface="Calibri" panose="020F0502020204030204" pitchFamily="34" charset="0"/>
                <a:cs typeface="Calibri" panose="020F0502020204030204" pitchFamily="34" charset="0"/>
              </a:rPr>
              <a:t>Þar segir meðal annars:</a:t>
            </a:r>
          </a:p>
          <a:p>
            <a:pPr marL="342900" lvl="0" indent="-342900">
              <a:lnSpc>
                <a:spcPct val="107000"/>
              </a:lnSpc>
              <a:buFont typeface="Symbol" panose="05050102010706020507" pitchFamily="18" charset="2"/>
              <a:buChar char=""/>
            </a:pPr>
            <a:r>
              <a:rPr lang="is-IS" sz="1200" dirty="0">
                <a:effectLst/>
                <a:latin typeface="Calibri" panose="020F0502020204030204" pitchFamily="34" charset="0"/>
                <a:ea typeface="Calibri" panose="020F0502020204030204" pitchFamily="34" charset="0"/>
                <a:cs typeface="Calibri" panose="020F0502020204030204" pitchFamily="34" charset="0"/>
              </a:rPr>
              <a:t>Að jafnaði skal taka út lækkun á vinnuskilum vegna sérstakra frídaga innan tímabils vaktskrár. </a:t>
            </a:r>
            <a:endParaRPr lang="is-I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is-IS" sz="1200" dirty="0">
                <a:effectLst/>
                <a:latin typeface="Calibri" panose="020F0502020204030204" pitchFamily="34" charset="0"/>
                <a:ea typeface="Calibri" panose="020F0502020204030204" pitchFamily="34" charset="0"/>
                <a:cs typeface="Calibri" panose="020F0502020204030204" pitchFamily="34" charset="0"/>
              </a:rPr>
              <a:t>Starfsmaður getur óskað eftir því að safna upp vinnuskilum vegna sérstakra frídaga og stórhátíðardaga. Óski starfsmaður eftir því skal hann tilkynna sínum yfirmanni um það fyrir framlagningu vaktskrár þegar ávinnsla á sér stað. </a:t>
            </a:r>
            <a:endParaRPr lang="is-I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is-IS" sz="1200" dirty="0">
                <a:effectLst/>
                <a:latin typeface="Calibri" panose="020F0502020204030204" pitchFamily="34" charset="0"/>
                <a:ea typeface="Calibri" panose="020F0502020204030204" pitchFamily="34" charset="0"/>
                <a:cs typeface="Calibri" panose="020F0502020204030204" pitchFamily="34" charset="0"/>
              </a:rPr>
              <a:t>Yfirmanni er skylt að verða við óskum starfsmanns enda verði því viðkomið vegna starfsemi stofnunar. </a:t>
            </a:r>
            <a:endParaRPr lang="is-I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is-IS" sz="1200" dirty="0">
                <a:effectLst/>
                <a:latin typeface="Calibri" panose="020F0502020204030204" pitchFamily="34" charset="0"/>
                <a:ea typeface="Calibri" panose="020F0502020204030204" pitchFamily="34" charset="0"/>
                <a:cs typeface="Calibri" panose="020F0502020204030204" pitchFamily="34" charset="0"/>
              </a:rPr>
              <a:t>Miðað skal við að uppsafnaðir dagar nái ekki yfir lengra tímabil en þörf er á með hliðsjón af óskum starfsfólks og þörfum starfseminnar. </a:t>
            </a:r>
            <a:endParaRPr lang="is-I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200"/>
              </a:spcBef>
              <a:spcAft>
                <a:spcPts val="600"/>
              </a:spcAft>
              <a:buFont typeface="Symbol" panose="05050102010706020507" pitchFamily="18" charset="2"/>
              <a:buChar char=""/>
            </a:pPr>
            <a:r>
              <a:rPr lang="is-IS" sz="1200" dirty="0">
                <a:effectLst/>
                <a:latin typeface="Calibri" panose="020F0502020204030204" pitchFamily="34" charset="0"/>
                <a:ea typeface="Calibri" panose="020F0502020204030204" pitchFamily="34" charset="0"/>
                <a:cs typeface="Times New Roman" panose="02020603050405020304" pitchFamily="18" charset="0"/>
              </a:rPr>
              <a:t>Á sumarorlofstíma er orlofsúttekt í forgangi umfram uppsöfnun vinnuskila vegna sérstakra frídaga og stórhátíðardaga. </a:t>
            </a:r>
          </a:p>
          <a:p>
            <a:endParaRPr lang="is-IS" dirty="0"/>
          </a:p>
        </p:txBody>
      </p:sp>
      <p:sp>
        <p:nvSpPr>
          <p:cNvPr id="4" name="Slide Number Placeholder 3"/>
          <p:cNvSpPr>
            <a:spLocks noGrp="1"/>
          </p:cNvSpPr>
          <p:nvPr>
            <p:ph type="sldNum" sz="quarter" idx="5"/>
          </p:nvPr>
        </p:nvSpPr>
        <p:spPr/>
        <p:txBody>
          <a:bodyPr/>
          <a:lstStyle/>
          <a:p>
            <a:fld id="{E4E34888-B064-4F24-87E2-CC07D32F7A1A}" type="slidenum">
              <a:rPr lang="is-IS" smtClean="0"/>
              <a:t>33</a:t>
            </a:fld>
            <a:endParaRPr lang="is-IS" dirty="0"/>
          </a:p>
        </p:txBody>
      </p:sp>
    </p:spTree>
    <p:extLst>
      <p:ext uri="{BB962C8B-B14F-4D97-AF65-F5344CB8AC3E}">
        <p14:creationId xmlns:p14="http://schemas.microsoft.com/office/powerpoint/2010/main" val="660527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Spurningar</a:t>
            </a:r>
          </a:p>
        </p:txBody>
      </p:sp>
      <p:sp>
        <p:nvSpPr>
          <p:cNvPr id="4" name="Slide Number Placeholder 3"/>
          <p:cNvSpPr>
            <a:spLocks noGrp="1"/>
          </p:cNvSpPr>
          <p:nvPr>
            <p:ph type="sldNum" sz="quarter" idx="5"/>
          </p:nvPr>
        </p:nvSpPr>
        <p:spPr/>
        <p:txBody>
          <a:bodyPr/>
          <a:lstStyle/>
          <a:p>
            <a:fld id="{E4E34888-B064-4F24-87E2-CC07D32F7A1A}" type="slidenum">
              <a:rPr lang="is-IS" smtClean="0"/>
              <a:t>36</a:t>
            </a:fld>
            <a:endParaRPr lang="is-IS" dirty="0"/>
          </a:p>
        </p:txBody>
      </p:sp>
    </p:spTree>
    <p:extLst>
      <p:ext uri="{BB962C8B-B14F-4D97-AF65-F5344CB8AC3E}">
        <p14:creationId xmlns:p14="http://schemas.microsoft.com/office/powerpoint/2010/main" val="717576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Hér eru helstu breytingar dregnar saman í töflu og bornar saman við núverandi samning, sem fellur úr gildi 1. maí 2021. </a:t>
            </a:r>
          </a:p>
          <a:p>
            <a:endParaRPr lang="en-GB" dirty="0"/>
          </a:p>
          <a:p>
            <a:r>
              <a:rPr lang="en-GB" dirty="0"/>
              <a:t>Eins og sjá má er um breytingar að ræða á flestum launamyndunarþáttum vaktavinnufólks auk þess sem nýjir verða til. </a:t>
            </a:r>
          </a:p>
          <a:p>
            <a:endParaRPr lang="en-GB" dirty="0"/>
          </a:p>
          <a:p>
            <a:r>
              <a:rPr lang="en-GB" dirty="0"/>
              <a:t>Það sem þarf að hafa í huga er að vegna breytinga á mánaðarlegri vinnuskyldu vaktavinnufólks verður breyting á dagvinnuhlutfalli. Dagvinnuhlutfallið var 0,615% af mánaðarlaunum en verður 0,632%. Þetta hefur t.d. áhrif á vaktaálag 33,33% og 55%. Sem dæmi mun taxti sem var áður 33,33% álag af dagvinnutaxta hækka hlutfallslega þó enn sé um vaktaálag 33,33% að ræða.</a:t>
            </a:r>
          </a:p>
          <a:p>
            <a:endParaRPr lang="en-GB" dirty="0"/>
          </a:p>
          <a:p>
            <a:r>
              <a:rPr lang="en-GB" dirty="0"/>
              <a:t>Breytingargjald er einnig nýtt ákvæði og kemur í stað aukatíma fyrir breytingar á vöktum. Frá og með 1. maí 2021 munu aukatímar vegna breytinga á vöktum því heyra sögunni til. Breytingargjald sem nemur 2% af mánaðarlaunum er greitt fyrir það sem áður var aukatímar með minni en sólarhringsfyrirvara og breytingargjald sem nemur 1,3% af mánaðarlaunum mun koma í stað aukatíma vegna breytingar á vakt með innan við viku fyrirvara og refsitíma. </a:t>
            </a:r>
          </a:p>
          <a:p>
            <a:endParaRPr lang="en-GB" dirty="0"/>
          </a:p>
          <a:p>
            <a:r>
              <a:rPr lang="en-GB" dirty="0"/>
              <a:t> </a:t>
            </a:r>
            <a:endParaRPr lang="is-IS" dirty="0"/>
          </a:p>
        </p:txBody>
      </p:sp>
      <p:sp>
        <p:nvSpPr>
          <p:cNvPr id="4" name="Slide Number Placeholder 3"/>
          <p:cNvSpPr>
            <a:spLocks noGrp="1"/>
          </p:cNvSpPr>
          <p:nvPr>
            <p:ph type="sldNum" sz="quarter" idx="5"/>
          </p:nvPr>
        </p:nvSpPr>
        <p:spPr/>
        <p:txBody>
          <a:bodyPr/>
          <a:lstStyle/>
          <a:p>
            <a:fld id="{E4E34888-B064-4F24-87E2-CC07D32F7A1A}" type="slidenum">
              <a:rPr lang="is-IS" smtClean="0"/>
              <a:t>37</a:t>
            </a:fld>
            <a:endParaRPr lang="is-IS" dirty="0"/>
          </a:p>
        </p:txBody>
      </p:sp>
    </p:spTree>
    <p:extLst>
      <p:ext uri="{BB962C8B-B14F-4D97-AF65-F5344CB8AC3E}">
        <p14:creationId xmlns:p14="http://schemas.microsoft.com/office/powerpoint/2010/main" val="3199220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120% er nýtt álag fyrir bakvaktir annað er óbreytt</a:t>
            </a:r>
          </a:p>
          <a:p>
            <a:endParaRPr lang="is-IS" dirty="0"/>
          </a:p>
        </p:txBody>
      </p:sp>
      <p:sp>
        <p:nvSpPr>
          <p:cNvPr id="4" name="Slide Number Placeholder 3"/>
          <p:cNvSpPr>
            <a:spLocks noGrp="1"/>
          </p:cNvSpPr>
          <p:nvPr>
            <p:ph type="sldNum" sz="quarter" idx="5"/>
          </p:nvPr>
        </p:nvSpPr>
        <p:spPr/>
        <p:txBody>
          <a:bodyPr/>
          <a:lstStyle/>
          <a:p>
            <a:fld id="{E4E34888-B064-4F24-87E2-CC07D32F7A1A}" type="slidenum">
              <a:rPr lang="is-IS" smtClean="0"/>
              <a:t>40</a:t>
            </a:fld>
            <a:endParaRPr lang="is-IS" dirty="0"/>
          </a:p>
        </p:txBody>
      </p:sp>
    </p:spTree>
    <p:extLst>
      <p:ext uri="{BB962C8B-B14F-4D97-AF65-F5344CB8AC3E}">
        <p14:creationId xmlns:p14="http://schemas.microsoft.com/office/powerpoint/2010/main" val="840770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Mjög</a:t>
            </a:r>
            <a:r>
              <a:rPr lang="is-IS" baseline="0" dirty="0"/>
              <a:t> lítið notað og í undantekningartilvikum eingöngu. Þetta er viðbótarfrí óháð áunna bakvaktafríinu sem er vegna fjölda bakvaktastunda á ári.</a:t>
            </a:r>
            <a:endParaRPr lang="is-IS" dirty="0"/>
          </a:p>
          <a:p>
            <a:endParaRPr lang="is-IS" dirty="0"/>
          </a:p>
        </p:txBody>
      </p:sp>
      <p:sp>
        <p:nvSpPr>
          <p:cNvPr id="4" name="Slide Number Placeholder 3"/>
          <p:cNvSpPr>
            <a:spLocks noGrp="1"/>
          </p:cNvSpPr>
          <p:nvPr>
            <p:ph type="sldNum" sz="quarter" idx="5"/>
          </p:nvPr>
        </p:nvSpPr>
        <p:spPr/>
        <p:txBody>
          <a:bodyPr/>
          <a:lstStyle/>
          <a:p>
            <a:fld id="{E4E34888-B064-4F24-87E2-CC07D32F7A1A}" type="slidenum">
              <a:rPr lang="is-IS" smtClean="0"/>
              <a:t>41</a:t>
            </a:fld>
            <a:endParaRPr lang="is-IS" dirty="0"/>
          </a:p>
        </p:txBody>
      </p:sp>
    </p:spTree>
    <p:extLst>
      <p:ext uri="{BB962C8B-B14F-4D97-AF65-F5344CB8AC3E}">
        <p14:creationId xmlns:p14="http://schemas.microsoft.com/office/powerpoint/2010/main" val="1208103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Það á helst ekki að útfæra vinnuskyldu starfsmanns þannig að hlé verði á vinnu hans innan dagsins en ef öðru er ekki viðkomið ber að greiða álag = vinnutímaeyðu fyrir hléið. Það á þá yfirleitt við að þetta gerist á dagtíma.</a:t>
            </a:r>
            <a:br>
              <a:rPr lang="is-IS" dirty="0"/>
            </a:br>
            <a:r>
              <a:rPr lang="is-IS" dirty="0"/>
              <a:t>Væntanlega er enginn að ætlast til þess að starfsmaður fari og komi á vakt að næturlagi til uppfyllingar vinnuskyldu og því tæplega þörf á notkun launategundarinnar með næturvaktaálagi. </a:t>
            </a:r>
          </a:p>
          <a:p>
            <a:endParaRPr lang="is-IS" dirty="0"/>
          </a:p>
        </p:txBody>
      </p:sp>
      <p:sp>
        <p:nvSpPr>
          <p:cNvPr id="4" name="Slide Number Placeholder 3"/>
          <p:cNvSpPr>
            <a:spLocks noGrp="1"/>
          </p:cNvSpPr>
          <p:nvPr>
            <p:ph type="sldNum" sz="quarter" idx="5"/>
          </p:nvPr>
        </p:nvSpPr>
        <p:spPr/>
        <p:txBody>
          <a:bodyPr/>
          <a:lstStyle/>
          <a:p>
            <a:fld id="{E4E34888-B064-4F24-87E2-CC07D32F7A1A}" type="slidenum">
              <a:rPr lang="is-IS" smtClean="0"/>
              <a:t>42</a:t>
            </a:fld>
            <a:endParaRPr lang="is-IS" dirty="0"/>
          </a:p>
        </p:txBody>
      </p:sp>
    </p:spTree>
    <p:extLst>
      <p:ext uri="{BB962C8B-B14F-4D97-AF65-F5344CB8AC3E}">
        <p14:creationId xmlns:p14="http://schemas.microsoft.com/office/powerpoint/2010/main" val="1630544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Eins og áður segir eru hvíldartímareglur lágmarksreglur sem eru settar með heilsu og öryggi starfsfólks að leiðarljósi.</a:t>
            </a:r>
          </a:p>
          <a:p>
            <a:endParaRPr lang="en-GB" dirty="0"/>
          </a:p>
          <a:p>
            <a:r>
              <a:rPr lang="en-GB" dirty="0"/>
              <a:t>Borið hefur á því að starfsfólk og stjórnendur á vaktavinnustöðum hafa kvartað yfir því að erfitt sé að skipuleggja vinnu, sérstaklega hjá starfsfólki í fullu starfi, og virða á sama tíma hvíldartímareglur. </a:t>
            </a:r>
          </a:p>
          <a:p>
            <a:endParaRPr lang="en-GB" dirty="0"/>
          </a:p>
          <a:p>
            <a:r>
              <a:rPr lang="en-GB" dirty="0"/>
              <a:t>Þegar betri vinnutími í vaktavinnu tekur gildi </a:t>
            </a:r>
            <a:r>
              <a:rPr lang="en-GB" dirty="0" err="1"/>
              <a:t>skapaðst</a:t>
            </a:r>
            <a:r>
              <a:rPr lang="en-GB" dirty="0"/>
              <a:t> aukið </a:t>
            </a:r>
            <a:r>
              <a:rPr lang="en-GB" dirty="0" err="1"/>
              <a:t>svigrúm</a:t>
            </a:r>
            <a:r>
              <a:rPr lang="en-GB" dirty="0"/>
              <a:t> til að skipuleggja vaktir innan þess </a:t>
            </a:r>
            <a:r>
              <a:rPr lang="en-GB" dirty="0" err="1"/>
              <a:t>ramma</a:t>
            </a:r>
            <a:r>
              <a:rPr lang="en-GB" dirty="0"/>
              <a:t> sem hvíldartímareglur </a:t>
            </a:r>
            <a:r>
              <a:rPr lang="en-GB" dirty="0" err="1"/>
              <a:t>setja</a:t>
            </a:r>
            <a:r>
              <a:rPr lang="en-GB" dirty="0"/>
              <a:t>. </a:t>
            </a:r>
            <a:r>
              <a:rPr lang="en-GB" dirty="0" err="1"/>
              <a:t>Draga</a:t>
            </a:r>
            <a:r>
              <a:rPr lang="en-GB" dirty="0"/>
              <a:t> á úr </a:t>
            </a:r>
            <a:r>
              <a:rPr lang="en-GB" dirty="0" err="1"/>
              <a:t>noktun</a:t>
            </a:r>
            <a:r>
              <a:rPr lang="en-GB" dirty="0"/>
              <a:t> á </a:t>
            </a:r>
            <a:r>
              <a:rPr lang="en-GB" dirty="0" err="1"/>
              <a:t>undanþágu</a:t>
            </a:r>
            <a:r>
              <a:rPr lang="en-GB" dirty="0"/>
              <a:t> frá 11 tíma </a:t>
            </a:r>
            <a:r>
              <a:rPr lang="en-GB" dirty="0" err="1"/>
              <a:t>hvíld</a:t>
            </a:r>
            <a:r>
              <a:rPr lang="en-GB" dirty="0"/>
              <a:t> á </a:t>
            </a:r>
            <a:r>
              <a:rPr lang="en-GB" dirty="0" err="1"/>
              <a:t>vaktaskiptum</a:t>
            </a:r>
            <a:r>
              <a:rPr lang="en-GB" dirty="0"/>
              <a:t> og </a:t>
            </a:r>
            <a:r>
              <a:rPr lang="en-GB" dirty="0" err="1"/>
              <a:t>haga</a:t>
            </a:r>
            <a:r>
              <a:rPr lang="en-GB" dirty="0"/>
              <a:t> </a:t>
            </a:r>
            <a:r>
              <a:rPr lang="en-GB" dirty="0" err="1"/>
              <a:t>vaktaskipulagi</a:t>
            </a:r>
            <a:r>
              <a:rPr lang="en-GB" dirty="0"/>
              <a:t> með </a:t>
            </a:r>
            <a:r>
              <a:rPr lang="en-GB" dirty="0" err="1"/>
              <a:t>skynsömum</a:t>
            </a:r>
            <a:r>
              <a:rPr lang="en-GB" dirty="0"/>
              <a:t> hætti.</a:t>
            </a:r>
          </a:p>
          <a:p>
            <a:endParaRPr lang="en-GB" dirty="0"/>
          </a:p>
          <a:p>
            <a:r>
              <a:rPr lang="en-GB" dirty="0" err="1"/>
              <a:t>Mikilvægt</a:t>
            </a:r>
            <a:r>
              <a:rPr lang="en-GB" dirty="0"/>
              <a:t> er að starfsfólk og stjórnendur </a:t>
            </a:r>
            <a:r>
              <a:rPr lang="en-GB" dirty="0" err="1"/>
              <a:t>þekki</a:t>
            </a:r>
            <a:r>
              <a:rPr lang="en-GB" dirty="0"/>
              <a:t> hvíldartímareglur og </a:t>
            </a:r>
            <a:r>
              <a:rPr lang="en-GB" dirty="0" err="1"/>
              <a:t>virði</a:t>
            </a:r>
            <a:r>
              <a:rPr lang="en-GB" dirty="0"/>
              <a:t> </a:t>
            </a:r>
            <a:r>
              <a:rPr lang="en-GB" dirty="0" err="1"/>
              <a:t>þær</a:t>
            </a:r>
            <a:r>
              <a:rPr lang="en-GB" dirty="0"/>
              <a:t> í </a:t>
            </a:r>
            <a:r>
              <a:rPr lang="en-GB" dirty="0" err="1"/>
              <a:t>hvívetna</a:t>
            </a:r>
            <a:r>
              <a:rPr lang="en-GB" dirty="0"/>
              <a:t>. </a:t>
            </a:r>
            <a:endParaRPr lang="is-IS" dirty="0"/>
          </a:p>
        </p:txBody>
      </p:sp>
      <p:sp>
        <p:nvSpPr>
          <p:cNvPr id="4" name="Slide Number Placeholder 3"/>
          <p:cNvSpPr>
            <a:spLocks noGrp="1"/>
          </p:cNvSpPr>
          <p:nvPr>
            <p:ph type="sldNum" sz="quarter" idx="5"/>
          </p:nvPr>
        </p:nvSpPr>
        <p:spPr/>
        <p:txBody>
          <a:bodyPr/>
          <a:lstStyle/>
          <a:p>
            <a:fld id="{5983E03E-0171-4A3D-9BE5-9B3202A5F6D6}" type="slidenum">
              <a:rPr lang="is-IS" smtClean="0"/>
              <a:t>44</a:t>
            </a:fld>
            <a:endParaRPr lang="is-IS"/>
          </a:p>
        </p:txBody>
      </p:sp>
    </p:spTree>
    <p:extLst>
      <p:ext uri="{BB962C8B-B14F-4D97-AF65-F5344CB8AC3E}">
        <p14:creationId xmlns:p14="http://schemas.microsoft.com/office/powerpoint/2010/main" val="3517285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b="0" i="0" kern="1200" dirty="0">
                <a:solidFill>
                  <a:schemeClr val="tx1"/>
                </a:solidFill>
                <a:effectLst/>
                <a:latin typeface="+mn-lt"/>
                <a:ea typeface="+mn-ea"/>
                <a:cs typeface="+mn-cs"/>
              </a:rPr>
              <a:t>Á hverjum sólarhring, reiknað frá byrjun vinnudags, skal starfsmaður fá að minnsta kosti 11 klukkustunda samfellda hvíld. </a:t>
            </a:r>
          </a:p>
          <a:p>
            <a:endParaRPr lang="is-IS" sz="1200" b="0" i="0" kern="1200" dirty="0">
              <a:solidFill>
                <a:schemeClr val="tx1"/>
              </a:solidFill>
              <a:effectLst/>
              <a:latin typeface="+mn-lt"/>
              <a:ea typeface="+mn-ea"/>
              <a:cs typeface="+mn-cs"/>
            </a:endParaRPr>
          </a:p>
          <a:p>
            <a:r>
              <a:rPr lang="is-IS" sz="1200" b="0" i="0" kern="1200" dirty="0">
                <a:solidFill>
                  <a:schemeClr val="tx1"/>
                </a:solidFill>
                <a:effectLst/>
                <a:latin typeface="+mn-lt"/>
                <a:ea typeface="+mn-ea"/>
                <a:cs typeface="+mn-cs"/>
              </a:rPr>
              <a:t>Byrjun vinnudags miðast við hvern starfsmann, þannig ef skipulagt upphaf vinnudags starfsmanns er kl. 08:00 skal miða við það tímamark. Ef starfsmaður hefur vinnu kl. 20:00 er sólarhringurinn miðaður við það tímamark. </a:t>
            </a:r>
          </a:p>
          <a:p>
            <a:endParaRPr lang="is-IS" sz="1200" b="0" i="0" kern="1200" dirty="0">
              <a:solidFill>
                <a:schemeClr val="tx1"/>
              </a:solidFill>
              <a:effectLst/>
              <a:latin typeface="+mn-lt"/>
              <a:ea typeface="+mn-ea"/>
              <a:cs typeface="+mn-cs"/>
            </a:endParaRPr>
          </a:p>
          <a:p>
            <a:r>
              <a:rPr lang="is-IS" sz="1200" b="0" i="0" kern="1200" dirty="0">
                <a:solidFill>
                  <a:schemeClr val="tx1"/>
                </a:solidFill>
                <a:effectLst/>
                <a:latin typeface="+mn-lt"/>
                <a:ea typeface="+mn-ea"/>
                <a:cs typeface="+mn-cs"/>
              </a:rPr>
              <a:t>Ef starfsmaður vinnur vaktavinnu er eðlilegt að miða upphaf vinnudags við merktan vinnudag á vaktskrá.</a:t>
            </a:r>
            <a:endParaRPr lang="is-IS" dirty="0"/>
          </a:p>
        </p:txBody>
      </p:sp>
      <p:sp>
        <p:nvSpPr>
          <p:cNvPr id="4" name="Slide Number Placeholder 3"/>
          <p:cNvSpPr>
            <a:spLocks noGrp="1"/>
          </p:cNvSpPr>
          <p:nvPr>
            <p:ph type="sldNum" sz="quarter" idx="5"/>
          </p:nvPr>
        </p:nvSpPr>
        <p:spPr/>
        <p:txBody>
          <a:bodyPr/>
          <a:lstStyle/>
          <a:p>
            <a:fld id="{5983E03E-0171-4A3D-9BE5-9B3202A5F6D6}" type="slidenum">
              <a:rPr lang="is-IS" smtClean="0"/>
              <a:t>45</a:t>
            </a:fld>
            <a:endParaRPr lang="is-IS"/>
          </a:p>
        </p:txBody>
      </p:sp>
    </p:spTree>
    <p:extLst>
      <p:ext uri="{BB962C8B-B14F-4D97-AF65-F5344CB8AC3E}">
        <p14:creationId xmlns:p14="http://schemas.microsoft.com/office/powerpoint/2010/main" val="1778441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dirty="0">
                <a:solidFill>
                  <a:schemeClr val="tx1"/>
                </a:solidFill>
                <a:effectLst/>
                <a:latin typeface="+mn-lt"/>
                <a:ea typeface="+mn-ea"/>
                <a:cs typeface="+mn-cs"/>
              </a:rPr>
              <a:t>Frá og með 1. maí 2021 fer vinnuvika vaktavinnufólks úr 40 tímum í 36. Þessi breyting gildir fyrir allt vaktavinnufólk hjá opinberum launagreiðendum, það er að segja ríki, Reykjavíkurborg og sveitarfélögum. Fyrir vaktavinnufólk sem vinnur utan dagvinnutíma, um helgar og á nóttunni, er möguleiki á að stytta vinnuvikuna enn frekar, eða allt niður í 32 stundir. Á sama tíma verða breytingar á launasamsetningu og launamyndun vaktavinnufólks sem tekur mið af fleiri þáttum en áður.  </a:t>
            </a:r>
          </a:p>
          <a:p>
            <a:endParaRPr lang="is-IS" dirty="0"/>
          </a:p>
        </p:txBody>
      </p:sp>
      <p:sp>
        <p:nvSpPr>
          <p:cNvPr id="4" name="Slide Number Placeholder 3"/>
          <p:cNvSpPr>
            <a:spLocks noGrp="1"/>
          </p:cNvSpPr>
          <p:nvPr>
            <p:ph type="sldNum" sz="quarter" idx="5"/>
          </p:nvPr>
        </p:nvSpPr>
        <p:spPr/>
        <p:txBody>
          <a:bodyPr/>
          <a:lstStyle/>
          <a:p>
            <a:fld id="{E4E34888-B064-4F24-87E2-CC07D32F7A1A}" type="slidenum">
              <a:rPr lang="is-IS" smtClean="0"/>
              <a:t>4</a:t>
            </a:fld>
            <a:endParaRPr lang="is-IS" dirty="0"/>
          </a:p>
        </p:txBody>
      </p:sp>
    </p:spTree>
    <p:extLst>
      <p:ext uri="{BB962C8B-B14F-4D97-AF65-F5344CB8AC3E}">
        <p14:creationId xmlns:p14="http://schemas.microsoft.com/office/powerpoint/2010/main" val="2588315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b="0" i="0" kern="1200" dirty="0">
                <a:solidFill>
                  <a:schemeClr val="tx1"/>
                </a:solidFill>
                <a:effectLst/>
                <a:latin typeface="+mn-lt"/>
                <a:ea typeface="+mn-ea"/>
                <a:cs typeface="+mn-cs"/>
              </a:rPr>
              <a:t>Heimilt er að víkja frá reglunni um 11 klukkustunda hvíld og stytta hvíldartíma niður í allt að 8 klst. á skipulegum vaktaskiptum. Þetta á t.d. við þegar starfsmaður skiptir af morgunvakt yfir á næturvakt samkvæmt skipulagi vaktskrár. Ekki á að nýta þetta úrræði umfram það sem nauðsynlegt er og mikilvægt er að haga skipulagi vaktakerfis þannig að skipti milli mismunandi tegunda vakta séu sem sjaldnast á vaktahring. Þegar samið var um betri vinnutíma voru samningsaðilar sammála um að draga úr notkun þessarar undanþágu eins mikið og kostur er.</a:t>
            </a:r>
          </a:p>
          <a:p>
            <a:endParaRPr lang="is-IS" sz="1200" b="0" i="0" kern="1200" dirty="0">
              <a:solidFill>
                <a:schemeClr val="tx1"/>
              </a:solidFill>
              <a:effectLst/>
              <a:latin typeface="+mn-lt"/>
              <a:ea typeface="+mn-ea"/>
              <a:cs typeface="+mn-cs"/>
            </a:endParaRPr>
          </a:p>
          <a:p>
            <a:r>
              <a:rPr lang="is-IS" sz="1200" b="0" i="0" kern="1200" dirty="0">
                <a:solidFill>
                  <a:schemeClr val="tx1"/>
                </a:solidFill>
                <a:effectLst/>
                <a:latin typeface="+mn-lt"/>
                <a:ea typeface="+mn-ea"/>
                <a:cs typeface="+mn-cs"/>
              </a:rPr>
              <a:t>Einnig er heimilt að stytta samfellda lágmarkshvíld í allt að 8 klst. þegar upp koma ófyrirséð atvik, bjarga þarf verðmætum eða almannaheill krefst þess að haldið verði uppi nauðsynlegri heilbrigðis- eða öryggisþjónustu. Ef þessu fráviki er beitt skal starfsmaður fá samsvarandi hvíld í staðinn og í beinu framhaldi af slíkri vinnulotu skal starfsmaður fá 11 klst. hvíld á óskertum launum.</a:t>
            </a:r>
          </a:p>
          <a:p>
            <a:endParaRPr lang="is-IS" sz="1200" b="0" i="0" kern="1200" dirty="0">
              <a:solidFill>
                <a:schemeClr val="tx1"/>
              </a:solidFill>
              <a:effectLst/>
              <a:latin typeface="+mn-lt"/>
              <a:ea typeface="+mn-ea"/>
              <a:cs typeface="+mn-cs"/>
            </a:endParaRPr>
          </a:p>
          <a:p>
            <a:r>
              <a:rPr lang="is-IS" sz="1200" b="0" i="0" kern="1200" dirty="0">
                <a:solidFill>
                  <a:schemeClr val="tx1"/>
                </a:solidFill>
                <a:effectLst/>
                <a:latin typeface="+mn-lt"/>
                <a:ea typeface="+mn-ea"/>
                <a:cs typeface="+mn-cs"/>
              </a:rPr>
              <a:t>Einnig má víkja frá hvíldartímaákvæðum ef ytri aðstæður, svo sem veður eða önnur náttúruöfl, slys, orkuskortur eða bilanir í vélum, krefjast þess. Það gildir eingöngu ef koma þarf í veg fyrir verulegt tjón þar til regluleg starfsemi hefur komist á að nýju. Þetta er algjör undantekning og rétt er að kalla annan starfsmann til vinnu til að leysa af starfsmann sem hefur ekki náð tilskilinni hvíld ef þess er nokkur kostur.</a:t>
            </a:r>
          </a:p>
          <a:p>
            <a:endParaRPr lang="is-I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0" i="0" kern="1200" dirty="0">
                <a:solidFill>
                  <a:schemeClr val="tx1"/>
                </a:solidFill>
                <a:effectLst/>
                <a:latin typeface="+mn-lt"/>
                <a:ea typeface="+mn-ea"/>
                <a:cs typeface="+mn-cs"/>
              </a:rPr>
              <a:t>Margar rannsóknir hafa sýnt að of stutt hvíld á milli vakta getur haft alvarleg áhrif á heilsu og öryggi starfsfólks. Svefn skerðist og þar með geta líkur á sjúkdómum aukist. Einnig er líklegra að starfsmaður sem ekki hefur hvílst nægilega vel á milli vakta eigi það á hættu að gera mistök. Vaktavinna á opinberum vinnumarkaði er í flestum tilvikum nauðsynleg almannaþjónusta, svo sem umönnun, heilbrigðisþjónusta og löggæsla, og mikilvægt er að tryggja öryggi allra sem þurfa á þeirri þjónustu að halda. Því skiptir máli að virða meginreglu um 11 tíma hvíld milli vakta. </a:t>
            </a:r>
          </a:p>
          <a:p>
            <a:endParaRPr lang="is-IS" sz="1200" b="0" i="0" kern="1200" dirty="0">
              <a:solidFill>
                <a:schemeClr val="tx1"/>
              </a:solidFill>
              <a:effectLst/>
              <a:latin typeface="+mn-lt"/>
              <a:ea typeface="+mn-ea"/>
              <a:cs typeface="+mn-cs"/>
            </a:endParaRPr>
          </a:p>
          <a:p>
            <a:endParaRPr lang="is-IS" sz="1200" b="0" i="0" kern="1200" dirty="0">
              <a:solidFill>
                <a:schemeClr val="tx1"/>
              </a:solidFill>
              <a:effectLst/>
              <a:latin typeface="+mn-lt"/>
              <a:ea typeface="+mn-ea"/>
              <a:cs typeface="+mn-cs"/>
            </a:endParaRPr>
          </a:p>
          <a:p>
            <a:endParaRPr lang="is-IS" sz="1200" b="0" i="0" kern="1200" dirty="0">
              <a:solidFill>
                <a:schemeClr val="tx1"/>
              </a:solidFill>
              <a:effectLst/>
              <a:latin typeface="+mn-lt"/>
              <a:ea typeface="+mn-ea"/>
              <a:cs typeface="+mn-cs"/>
            </a:endParaRPr>
          </a:p>
          <a:p>
            <a:endParaRPr lang="is-IS" dirty="0"/>
          </a:p>
        </p:txBody>
      </p:sp>
      <p:sp>
        <p:nvSpPr>
          <p:cNvPr id="4" name="Slide Number Placeholder 3"/>
          <p:cNvSpPr>
            <a:spLocks noGrp="1"/>
          </p:cNvSpPr>
          <p:nvPr>
            <p:ph type="sldNum" sz="quarter" idx="5"/>
          </p:nvPr>
        </p:nvSpPr>
        <p:spPr/>
        <p:txBody>
          <a:bodyPr/>
          <a:lstStyle/>
          <a:p>
            <a:fld id="{5983E03E-0171-4A3D-9BE5-9B3202A5F6D6}" type="slidenum">
              <a:rPr lang="is-IS" smtClean="0"/>
              <a:t>46</a:t>
            </a:fld>
            <a:endParaRPr lang="is-IS" dirty="0"/>
          </a:p>
        </p:txBody>
      </p:sp>
    </p:spTree>
    <p:extLst>
      <p:ext uri="{BB962C8B-B14F-4D97-AF65-F5344CB8AC3E}">
        <p14:creationId xmlns:p14="http://schemas.microsoft.com/office/powerpoint/2010/main" val="2531240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E4E34888-B064-4F24-87E2-CC07D32F7A1A}" type="slidenum">
              <a:rPr lang="is-IS" smtClean="0"/>
              <a:t>52</a:t>
            </a:fld>
            <a:endParaRPr lang="is-IS" dirty="0"/>
          </a:p>
        </p:txBody>
      </p:sp>
    </p:spTree>
    <p:extLst>
      <p:ext uri="{BB962C8B-B14F-4D97-AF65-F5344CB8AC3E}">
        <p14:creationId xmlns:p14="http://schemas.microsoft.com/office/powerpoint/2010/main" val="3874094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is-IS" dirty="0"/>
              <a:t>Stýrihópur hefur gefið út leiðbeiningar varðandi Orlof Sumarið 2021. </a:t>
            </a:r>
            <a:endParaRPr lang="en-US" dirty="0"/>
          </a:p>
          <a:p>
            <a:pPr>
              <a:lnSpc>
                <a:spcPct val="107000"/>
              </a:lnSpc>
            </a:pPr>
            <a:r>
              <a:rPr lang="is-IS" dirty="0"/>
              <a:t>Leiðbeiningarnar má finna á betrivinnutimi.is undir verkfæri stjórnenda </a:t>
            </a:r>
            <a:endParaRPr lang="en-US" dirty="0"/>
          </a:p>
          <a:p>
            <a:pPr>
              <a:lnSpc>
                <a:spcPct val="107000"/>
              </a:lnSpc>
            </a:pPr>
            <a:r>
              <a:rPr lang="is-IS" dirty="0"/>
              <a:t>Þar segir meðal annars:</a:t>
            </a:r>
            <a:endParaRPr lang="en-US" dirty="0"/>
          </a:p>
          <a:p>
            <a:pPr>
              <a:lnSpc>
                <a:spcPct val="107000"/>
              </a:lnSpc>
            </a:pPr>
            <a:r>
              <a:rPr lang="is-IS" dirty="0"/>
              <a:t>Öll meðhöndlun á orlofstöku fer samkvæmt ákvæðum viðkomandi kjarasamninga og lögum um orlof nr. 30/1987. Almennt á starfsfólk hjá hinu opinbera rétt á 30 daga orlofi, óháð starfshlutfalli</a:t>
            </a:r>
            <a:endParaRPr lang="is-IS" dirty="0">
              <a:cs typeface="Calibri"/>
            </a:endParaRPr>
          </a:p>
          <a:p>
            <a:r>
              <a:rPr lang="en-US" dirty="0"/>
              <a:t>Starfsfólk í hlutastarfi sem hefur valið að hækka starfshlutfall sitt vegna vinnutímabreytinga í vaktavinnu á rétt á 30 daga orlofi, miðað við árs vinnuframlag en á einungis rétt á greiðslu sem nemur ávinnslu miðað við fyrra starfshlutfall.</a:t>
            </a:r>
          </a:p>
          <a:p>
            <a:r>
              <a:rPr lang="en-US" dirty="0"/>
              <a:t>Orlofsréttur starfsfólks er tvískiptur, annars vegar er um að ræða rétt á orlofsdögum og hins vegar rétt til launa þá daga sem það er í orlofi.</a:t>
            </a:r>
          </a:p>
          <a:p>
            <a:r>
              <a:rPr lang="en-US" dirty="0"/>
              <a:t>Ráðleggingar: • Ef starfsfólk óskar eftir að taka fullt orlof, 30 daga, skal fyrst ganga á áunnið og ótekið orlof sé það fyrir hendi og skal það greitt í samræmi við starfshlutfall eins og það var á þeim tíma þegar ávinnsla orlofs átti sér </a:t>
            </a:r>
            <a:r>
              <a:rPr lang="en-US" dirty="0" err="1"/>
              <a:t>stað</a:t>
            </a:r>
            <a:r>
              <a:rPr lang="en-US" dirty="0"/>
              <a:t>. • Ef áunnið orlof er </a:t>
            </a:r>
            <a:r>
              <a:rPr lang="en-US" dirty="0" err="1"/>
              <a:t>tæmt</a:t>
            </a:r>
            <a:r>
              <a:rPr lang="en-US" dirty="0"/>
              <a:t> en starfsfólk hefur ekki </a:t>
            </a:r>
            <a:r>
              <a:rPr lang="en-US" dirty="0" err="1"/>
              <a:t>náð</a:t>
            </a:r>
            <a:r>
              <a:rPr lang="en-US" dirty="0"/>
              <a:t> 30 </a:t>
            </a:r>
            <a:r>
              <a:rPr lang="en-US" dirty="0" err="1"/>
              <a:t>dögum</a:t>
            </a:r>
            <a:r>
              <a:rPr lang="en-US" dirty="0"/>
              <a:t> skal </a:t>
            </a:r>
            <a:r>
              <a:rPr lang="en-US" dirty="0" err="1"/>
              <a:t>líta</a:t>
            </a:r>
            <a:r>
              <a:rPr lang="en-US" dirty="0"/>
              <a:t> á </a:t>
            </a:r>
            <a:r>
              <a:rPr lang="en-US" dirty="0" err="1"/>
              <a:t>mismuninn</a:t>
            </a:r>
            <a:r>
              <a:rPr lang="en-US" dirty="0"/>
              <a:t> milli </a:t>
            </a:r>
            <a:r>
              <a:rPr lang="en-US" dirty="0" err="1"/>
              <a:t>réttar</a:t>
            </a:r>
            <a:r>
              <a:rPr lang="en-US" dirty="0"/>
              <a:t> til orlofs og 30 daga sem </a:t>
            </a:r>
            <a:r>
              <a:rPr lang="en-US" dirty="0" err="1"/>
              <a:t>launalaust</a:t>
            </a:r>
            <a:r>
              <a:rPr lang="en-US" dirty="0"/>
              <a:t> </a:t>
            </a:r>
            <a:r>
              <a:rPr lang="en-US" dirty="0" err="1"/>
              <a:t>leyfi</a:t>
            </a:r>
            <a:r>
              <a:rPr lang="en-US" dirty="0"/>
              <a:t>.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4E34888-B064-4F24-87E2-CC07D32F7A1A}" type="slidenum">
              <a:rPr lang="is-IS" smtClean="0"/>
              <a:t>53</a:t>
            </a:fld>
            <a:endParaRPr lang="is-IS"/>
          </a:p>
        </p:txBody>
      </p:sp>
    </p:spTree>
    <p:extLst>
      <p:ext uri="{BB962C8B-B14F-4D97-AF65-F5344CB8AC3E}">
        <p14:creationId xmlns:p14="http://schemas.microsoft.com/office/powerpoint/2010/main" val="2673061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Það má nota allt efni af betrivinnutimi.is…. Deilið fréttum og fræðsu til ykkar samstarfsfólks.</a:t>
            </a:r>
          </a:p>
        </p:txBody>
      </p:sp>
      <p:sp>
        <p:nvSpPr>
          <p:cNvPr id="4" name="Slide Number Placeholder 3"/>
          <p:cNvSpPr>
            <a:spLocks noGrp="1"/>
          </p:cNvSpPr>
          <p:nvPr>
            <p:ph type="sldNum" sz="quarter" idx="5"/>
          </p:nvPr>
        </p:nvSpPr>
        <p:spPr/>
        <p:txBody>
          <a:bodyPr/>
          <a:lstStyle/>
          <a:p>
            <a:fld id="{E4E34888-B064-4F24-87E2-CC07D32F7A1A}" type="slidenum">
              <a:rPr lang="is-IS" smtClean="0"/>
              <a:t>57</a:t>
            </a:fld>
            <a:endParaRPr lang="is-IS" dirty="0"/>
          </a:p>
        </p:txBody>
      </p:sp>
    </p:spTree>
    <p:extLst>
      <p:ext uri="{BB962C8B-B14F-4D97-AF65-F5344CB8AC3E}">
        <p14:creationId xmlns:p14="http://schemas.microsoft.com/office/powerpoint/2010/main" val="4270276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6015B3EF-E3C9-4D8E-966A-69A3E9E5EAA3}" type="slidenum">
              <a:rPr lang="is-IS" smtClean="0"/>
              <a:t>59</a:t>
            </a:fld>
            <a:endParaRPr lang="is-IS" dirty="0"/>
          </a:p>
        </p:txBody>
      </p:sp>
    </p:spTree>
    <p:extLst>
      <p:ext uri="{BB962C8B-B14F-4D97-AF65-F5344CB8AC3E}">
        <p14:creationId xmlns:p14="http://schemas.microsoft.com/office/powerpoint/2010/main" val="8027524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Spurningar</a:t>
            </a:r>
          </a:p>
        </p:txBody>
      </p:sp>
      <p:sp>
        <p:nvSpPr>
          <p:cNvPr id="4" name="Slide Number Placeholder 3"/>
          <p:cNvSpPr>
            <a:spLocks noGrp="1"/>
          </p:cNvSpPr>
          <p:nvPr>
            <p:ph type="sldNum" sz="quarter" idx="5"/>
          </p:nvPr>
        </p:nvSpPr>
        <p:spPr/>
        <p:txBody>
          <a:bodyPr/>
          <a:lstStyle/>
          <a:p>
            <a:fld id="{E4E34888-B064-4F24-87E2-CC07D32F7A1A}" type="slidenum">
              <a:rPr lang="is-IS" smtClean="0"/>
              <a:t>64</a:t>
            </a:fld>
            <a:endParaRPr lang="is-IS" dirty="0"/>
          </a:p>
        </p:txBody>
      </p:sp>
    </p:spTree>
    <p:extLst>
      <p:ext uri="{BB962C8B-B14F-4D97-AF65-F5344CB8AC3E}">
        <p14:creationId xmlns:p14="http://schemas.microsoft.com/office/powerpoint/2010/main" val="1848260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dirty="0">
                <a:solidFill>
                  <a:schemeClr val="tx1"/>
                </a:solidFill>
                <a:effectLst/>
                <a:latin typeface="+mn-lt"/>
                <a:ea typeface="+mn-ea"/>
                <a:cs typeface="+mn-cs"/>
              </a:rPr>
              <a:t>Breytingarnar eru umfangsmiklar og eru gerðar með heilsu, öryggi, jafnvægi vinnu og einkalífs starfsfólks og öryggi skjólstæðinga að leiðarljósi. Breytingunum er einnig ætlað að stuðla að því að meiri festa verði í starfsemi vaktavinnustaða í opinberri þjónustu og dregið verði úr þörf fyrir yfirvinnu. Með breytingunum verður vaktavinna eftirsóknarverðari, meiri hagkvæmni verður í nýtingu fjármuna og gæði opinberrar þjónustu aukast. </a:t>
            </a:r>
          </a:p>
          <a:p>
            <a:endParaRPr lang="is-IS" sz="1200" kern="1200" dirty="0">
              <a:solidFill>
                <a:schemeClr val="tx1"/>
              </a:solidFill>
              <a:effectLst/>
              <a:latin typeface="+mn-lt"/>
              <a:ea typeface="+mn-ea"/>
              <a:cs typeface="+mn-cs"/>
            </a:endParaRPr>
          </a:p>
          <a:p>
            <a:r>
              <a:rPr lang="is-IS" sz="1200" kern="1200" dirty="0">
                <a:solidFill>
                  <a:schemeClr val="tx1"/>
                </a:solidFill>
                <a:effectLst/>
                <a:latin typeface="+mn-lt"/>
                <a:ea typeface="+mn-ea"/>
                <a:cs typeface="+mn-cs"/>
              </a:rPr>
              <a:t>Markmið breytinganna eru fyrst og fremst að draga úr hættu á heilsutjóni vaktavinnufólks, auka öryggi starfsmanna og þjónustuþega og auka möguleika vaktavinnufólks á að samþætta vinnu og einkalíf. Rannsóknir hafa sýnt að vaktavinnufólk er í aukinni áhættu á að fá ýmsa sjúkdóma. Þá hefur vinna á mismunandi tímum sólarhringsins slæm áhrif á svefn fólks og það getur haft í för með sér verri heilsu. Vinna á óreglulegum tímum gerir einnig fólki erfiðara fyrir að eiga félagslíf og fjölskyldulíf. </a:t>
            </a:r>
          </a:p>
          <a:p>
            <a:endParaRPr lang="is-IS" sz="1200" kern="1200" dirty="0">
              <a:solidFill>
                <a:schemeClr val="tx1"/>
              </a:solidFill>
              <a:effectLst/>
              <a:latin typeface="+mn-lt"/>
              <a:ea typeface="+mn-ea"/>
              <a:cs typeface="+mn-cs"/>
            </a:endParaRPr>
          </a:p>
          <a:p>
            <a:r>
              <a:rPr lang="is-IS" sz="1200" kern="1200" dirty="0">
                <a:solidFill>
                  <a:schemeClr val="tx1"/>
                </a:solidFill>
                <a:effectLst/>
                <a:latin typeface="+mn-lt"/>
                <a:ea typeface="+mn-ea"/>
                <a:cs typeface="+mn-cs"/>
              </a:rPr>
              <a:t>Margar vaktavinnustéttir vinna þar að auki </a:t>
            </a:r>
            <a:r>
              <a:rPr lang="is-IS" dirty="0"/>
              <a:t>við krefjandi </a:t>
            </a:r>
            <a:r>
              <a:rPr lang="is-IS" sz="1200" kern="1200" dirty="0">
                <a:solidFill>
                  <a:schemeClr val="tx1"/>
                </a:solidFill>
                <a:effectLst/>
                <a:latin typeface="+mn-lt"/>
                <a:ea typeface="+mn-ea"/>
                <a:cs typeface="+mn-cs"/>
              </a:rPr>
              <a:t>störf, ekki síst í almannaþjónustunni. Stór hluti vaktavinnufólks vinnur hlutastörf. Breytingarnar eiga að hafa það í för með sér að auðveldara verður fyrir fólk að vinna í hærra starfshlutfalli en áður. Þegar vinnutímastyttingin tekur gildi verður öllum starfsmönnum í hlutastarfi boðið að hækka starfshlutfall sitt sem nemur vinnutímastyttingunni. Þetta hefur í för með sér launahækkun, í einhverjum tilvikum umtalsverða, og ævitekjur og lífeyrisgreiðslur vaktavinnustétta, ekki síst kvennastétta munu hækka.</a:t>
            </a:r>
            <a:r>
              <a:rPr lang="is-IS" dirty="0"/>
              <a:t> </a:t>
            </a:r>
            <a:endParaRPr lang="is-IS" sz="1200" kern="1200" dirty="0">
              <a:solidFill>
                <a:schemeClr val="tx1"/>
              </a:solidFill>
              <a:effectLst/>
              <a:latin typeface="+mn-lt"/>
              <a:cs typeface="Calibri"/>
            </a:endParaRPr>
          </a:p>
          <a:p>
            <a:endParaRPr lang="is-IS" dirty="0"/>
          </a:p>
        </p:txBody>
      </p:sp>
      <p:sp>
        <p:nvSpPr>
          <p:cNvPr id="4" name="Slide Number Placeholder 3"/>
          <p:cNvSpPr>
            <a:spLocks noGrp="1"/>
          </p:cNvSpPr>
          <p:nvPr>
            <p:ph type="sldNum" sz="quarter" idx="5"/>
          </p:nvPr>
        </p:nvSpPr>
        <p:spPr/>
        <p:txBody>
          <a:bodyPr/>
          <a:lstStyle/>
          <a:p>
            <a:fld id="{E4E34888-B064-4F24-87E2-CC07D32F7A1A}" type="slidenum">
              <a:rPr lang="is-IS" smtClean="0"/>
              <a:t>5</a:t>
            </a:fld>
            <a:endParaRPr lang="is-IS" dirty="0"/>
          </a:p>
        </p:txBody>
      </p:sp>
    </p:spTree>
    <p:extLst>
      <p:ext uri="{BB962C8B-B14F-4D97-AF65-F5344CB8AC3E}">
        <p14:creationId xmlns:p14="http://schemas.microsoft.com/office/powerpoint/2010/main" val="1597490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Leiðarljósin Öryggi, heilsa og jafnvægi byggja á niðurstöðum rannsókna á starfsfólki í vaktavinnu. Bæði nýjar og eldri rannsóknir sýna að starfsfólk sem vinnur</a:t>
            </a:r>
            <a:r>
              <a:rPr lang="is-IS" sz="1200" kern="1200" dirty="0">
                <a:solidFill>
                  <a:schemeClr val="tx1"/>
                </a:solidFill>
                <a:latin typeface="+mn-lt"/>
                <a:ea typeface="MS PGothic" pitchFamily="34" charset="-128"/>
                <a:cs typeface="+mn-cs"/>
              </a:rPr>
              <a:t> óhefðbundinn vinnutíma stendur frammi fyrir mörgum áskorunum. </a:t>
            </a:r>
            <a:r>
              <a:rPr lang="is-IS" dirty="0"/>
              <a:t> </a:t>
            </a:r>
          </a:p>
          <a:p>
            <a:r>
              <a:rPr lang="is-IS" b="0" noProof="0" dirty="0"/>
              <a:t>Ein af áskorunum er hætta á vinnutengdum slysum eða mistökum. Þeir þættir sem hafa þar mest áhrif eru vinnutími og samsetning vakta, lengd þeirra og tegund sem og fjölda hvíldahléa. Samkvæmt rannsóknum er hættan mest þegar unnar eru fleiri en 3 næturvaktir í röð og þegar lengd vakta er umfram 9 klukkustundir. </a:t>
            </a:r>
          </a:p>
          <a:p>
            <a:endParaRPr lang="is-IS" dirty="0"/>
          </a:p>
          <a:p>
            <a:pPr marL="0" indent="0">
              <a:buNone/>
            </a:pPr>
            <a:r>
              <a:rPr lang="is-IS" sz="1200" kern="1200" dirty="0">
                <a:solidFill>
                  <a:schemeClr val="tx1"/>
                </a:solidFill>
                <a:latin typeface="+mn-lt"/>
                <a:ea typeface="MS PGothic" pitchFamily="34" charset="-128"/>
                <a:cs typeface="+mn-cs"/>
              </a:rPr>
              <a:t>Þá hafa rannsóknir einnig sýnt að svefn vaktavinnufólks er að jafnaði minni en dagvinnufólks og þreyta er algengari. Huga þarf sérstaklega að líkamlegri heilsu vaktavinnustarfsfólks í ljósi þess að mildar og alvarlegar neikvæðar afleiðingar vaktavinnu eru þekktar. </a:t>
            </a:r>
          </a:p>
          <a:p>
            <a:pPr marL="0" indent="0">
              <a:buNone/>
            </a:pPr>
            <a:r>
              <a:rPr lang="is-IS" sz="1200" kern="1200" dirty="0">
                <a:solidFill>
                  <a:schemeClr val="tx1"/>
                </a:solidFill>
                <a:latin typeface="+mn-lt"/>
                <a:ea typeface="MS PGothic" pitchFamily="34" charset="-128"/>
                <a:cs typeface="+mn-cs"/>
              </a:rPr>
              <a:t>Þá sýna rannsóknir að vaktavinnustarfsfólk upplifir oft meiri erfiðleika að samræma vinnu og einkalíf en dagvinnustarfsfólk og upplifa margir sig fjarlægjast fjölskyldu og vini þar sem viðburðir eru skipulagðir í kringum dæmigerða dagvinnu. </a:t>
            </a:r>
            <a:endParaRPr lang="en-US" sz="1200" kern="1200" dirty="0">
              <a:solidFill>
                <a:schemeClr val="tx1"/>
              </a:solidFill>
              <a:latin typeface="+mn-lt"/>
              <a:ea typeface="MS PGothic" pitchFamily="34" charset="-128"/>
              <a:cs typeface="+mn-cs"/>
            </a:endParaRPr>
          </a:p>
          <a:p>
            <a:endParaRPr lang="en-US" sz="1200" kern="1200" dirty="0">
              <a:solidFill>
                <a:schemeClr val="tx1"/>
              </a:solidFill>
              <a:latin typeface="+mn-lt"/>
              <a:ea typeface="MS PGothic" pitchFamily="34" charset="-128"/>
              <a:cs typeface="+mn-cs"/>
            </a:endParaRPr>
          </a:p>
          <a:p>
            <a:endParaRPr lang="en-US" sz="1200" kern="1200" dirty="0">
              <a:solidFill>
                <a:schemeClr val="tx1"/>
              </a:solidFill>
              <a:latin typeface="+mn-lt"/>
              <a:ea typeface="MS PGothic" pitchFamily="34" charset="-128"/>
              <a:cs typeface="+mn-cs"/>
            </a:endParaRPr>
          </a:p>
          <a:p>
            <a:endParaRPr lang="en-US" dirty="0"/>
          </a:p>
          <a:p>
            <a:endParaRPr lang="is-IS" dirty="0"/>
          </a:p>
        </p:txBody>
      </p:sp>
      <p:sp>
        <p:nvSpPr>
          <p:cNvPr id="4" name="Skyggnunúmersstaðgengill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DFEBD1-A765-4722-A78F-156C031D8950}" type="slidenum">
              <a:rPr kumimoji="0" lang="is-I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s-I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14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Sveiflur í starfseminni ráða för og stýra alltaf mönnunarþörf. </a:t>
            </a:r>
          </a:p>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Jafnræði og jafnir möguleikar starfsfólks innan starfsmannahópsins koma þar á eftir. Í því felst að allir starfsmenn hafi jafna möguleika á að fá sem hæstan vaktahvata og sem mesta vægi vinnuskyldustunda að teknu tilliti til þarfa starfseminnar. </a:t>
            </a:r>
          </a:p>
          <a:p>
            <a:r>
              <a:rPr lang="is-IS" dirty="0"/>
              <a:t>Að uppfylltum skilyrðum starfseminnar og jafnræði starfsmannahópsins er hægt að koma til móts við þarfir einstaklinga</a:t>
            </a:r>
          </a:p>
        </p:txBody>
      </p:sp>
      <p:sp>
        <p:nvSpPr>
          <p:cNvPr id="4" name="Skyggnunúmersstaðgengill 3"/>
          <p:cNvSpPr>
            <a:spLocks noGrp="1"/>
          </p:cNvSpPr>
          <p:nvPr>
            <p:ph type="sldNum" sz="quarter" idx="5"/>
          </p:nvPr>
        </p:nvSpPr>
        <p:spPr/>
        <p:txBody>
          <a:bodyPr/>
          <a:lstStyle/>
          <a:p>
            <a:fld id="{6015B3EF-E3C9-4D8E-966A-69A3E9E5EAA3}" type="slidenum">
              <a:rPr lang="is-IS" smtClean="0"/>
              <a:t>8</a:t>
            </a:fld>
            <a:endParaRPr lang="is-IS" dirty="0"/>
          </a:p>
        </p:txBody>
      </p:sp>
    </p:spTree>
    <p:extLst>
      <p:ext uri="{BB962C8B-B14F-4D97-AF65-F5344CB8AC3E}">
        <p14:creationId xmlns:p14="http://schemas.microsoft.com/office/powerpoint/2010/main" val="1678776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E4E34888-B064-4F24-87E2-CC07D32F7A1A}" type="slidenum">
              <a:rPr lang="is-IS" smtClean="0"/>
              <a:t>9</a:t>
            </a:fld>
            <a:endParaRPr lang="is-IS" dirty="0"/>
          </a:p>
        </p:txBody>
      </p:sp>
    </p:spTree>
    <p:extLst>
      <p:ext uri="{BB962C8B-B14F-4D97-AF65-F5344CB8AC3E}">
        <p14:creationId xmlns:p14="http://schemas.microsoft.com/office/powerpoint/2010/main" val="1781104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dirty="0">
                <a:solidFill>
                  <a:schemeClr val="tx1"/>
                </a:solidFill>
                <a:effectLst/>
                <a:latin typeface="+mn-lt"/>
                <a:ea typeface="+mn-ea"/>
                <a:cs typeface="+mn-cs"/>
              </a:rPr>
              <a:t>Vaktaálag er greitt fyrir vinnu utan dagvinnutíma. Vaktaálag á næturvöktum, á tímabilinu 00:00 til 08:00 er hækkað, það mun verða 65% á virkum dögum og 75% um helgar. Vaktaálag á öðrum tímum verður óbreytt, þannig að fyrir kvöldvaktir greiðist 33,33% vaktaálag og fyrir helgarvaktir að degi til og á kvöldin greiðist 55% álag. </a:t>
            </a:r>
          </a:p>
          <a:p>
            <a:r>
              <a:rPr lang="is-IS" sz="1200" kern="1200" dirty="0">
                <a:solidFill>
                  <a:schemeClr val="tx1"/>
                </a:solidFill>
                <a:effectLst/>
                <a:latin typeface="+mn-lt"/>
                <a:ea typeface="+mn-ea"/>
                <a:cs typeface="+mn-cs"/>
              </a:rPr>
              <a:t>Vaktaálag á stórhátíðardögum er áfram 90% en við bætist við nýtt vaktaálag, 120% á fjórum stórhátíðardögum, það er á aðfangadag, jólanótt, gamlársdag og nýársnótt frá kl. 16-08. </a:t>
            </a:r>
          </a:p>
          <a:p>
            <a:endParaRPr lang="is-IS" dirty="0"/>
          </a:p>
        </p:txBody>
      </p:sp>
      <p:sp>
        <p:nvSpPr>
          <p:cNvPr id="4" name="Slide Number Placeholder 3"/>
          <p:cNvSpPr>
            <a:spLocks noGrp="1"/>
          </p:cNvSpPr>
          <p:nvPr>
            <p:ph type="sldNum" sz="quarter" idx="5"/>
          </p:nvPr>
        </p:nvSpPr>
        <p:spPr/>
        <p:txBody>
          <a:bodyPr/>
          <a:lstStyle/>
          <a:p>
            <a:fld id="{E4E34888-B064-4F24-87E2-CC07D32F7A1A}" type="slidenum">
              <a:rPr lang="is-IS" smtClean="0"/>
              <a:t>10</a:t>
            </a:fld>
            <a:endParaRPr lang="is-IS" dirty="0"/>
          </a:p>
        </p:txBody>
      </p:sp>
    </p:spTree>
    <p:extLst>
      <p:ext uri="{BB962C8B-B14F-4D97-AF65-F5344CB8AC3E}">
        <p14:creationId xmlns:p14="http://schemas.microsoft.com/office/powerpoint/2010/main" val="995828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dirty="0">
                <a:solidFill>
                  <a:schemeClr val="tx1"/>
                </a:solidFill>
                <a:effectLst/>
                <a:latin typeface="+mn-lt"/>
                <a:ea typeface="+mn-ea"/>
                <a:cs typeface="+mn-cs"/>
              </a:rPr>
              <a:t>Nýr þáttur í launamyndun í vaktavinnu er að vægi vinnuskyldustunda verður ólíkt. Þannig telja stundir utan dagvinnutíma meira upp í vinnuskil en stundir á dagvinnutíma. Fyrir hverja klukkustund á helgar- eða kvöldvakt reiknast þannig 63 mínútur og fyrir hverja klukkustund á næturvakt alla daga vikunnar reiknast 72 mínútur. Þetta má einnig útskýra með því að segja að fyrir hverja klukkustund á vakt fáist annað hvort 3 mínútur eða 12 mínútur í afslátt af vinnuskyldu. Með þessari viðbótarstyttingu getur vinnuvika vaktavinnufólks styst í allt að 32 tíma eftir því hversu mikið eru unnið utan dagvinnumarka.   </a:t>
            </a:r>
          </a:p>
          <a:p>
            <a:endParaRPr lang="is-IS" dirty="0"/>
          </a:p>
        </p:txBody>
      </p:sp>
      <p:sp>
        <p:nvSpPr>
          <p:cNvPr id="4" name="Slide Number Placeholder 3"/>
          <p:cNvSpPr>
            <a:spLocks noGrp="1"/>
          </p:cNvSpPr>
          <p:nvPr>
            <p:ph type="sldNum" sz="quarter" idx="5"/>
          </p:nvPr>
        </p:nvSpPr>
        <p:spPr/>
        <p:txBody>
          <a:bodyPr/>
          <a:lstStyle/>
          <a:p>
            <a:fld id="{E4E34888-B064-4F24-87E2-CC07D32F7A1A}" type="slidenum">
              <a:rPr lang="is-IS" smtClean="0"/>
              <a:t>11</a:t>
            </a:fld>
            <a:endParaRPr lang="is-IS" dirty="0"/>
          </a:p>
        </p:txBody>
      </p:sp>
    </p:spTree>
    <p:extLst>
      <p:ext uri="{BB962C8B-B14F-4D97-AF65-F5344CB8AC3E}">
        <p14:creationId xmlns:p14="http://schemas.microsoft.com/office/powerpoint/2010/main" val="2095384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74396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eginmal">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D189600-914D-D942-B5F9-3D7DCF2AE249}"/>
              </a:ext>
            </a:extLst>
          </p:cNvPr>
          <p:cNvSpPr>
            <a:spLocks noGrp="1"/>
          </p:cNvSpPr>
          <p:nvPr>
            <p:ph type="body" sz="quarter" idx="12"/>
          </p:nvPr>
        </p:nvSpPr>
        <p:spPr>
          <a:xfrm>
            <a:off x="1141590" y="888146"/>
            <a:ext cx="9901547" cy="789927"/>
          </a:xfrm>
          <a:prstGeom prst="rect">
            <a:avLst/>
          </a:prstGeom>
        </p:spPr>
        <p:txBody>
          <a:bodyPr/>
          <a:lstStyle>
            <a:lvl1pPr marL="0" indent="0">
              <a:buFontTx/>
              <a:buNone/>
              <a:defRPr sz="3300" b="1" i="0">
                <a:solidFill>
                  <a:srgbClr val="09501E"/>
                </a:solidFill>
                <a:latin typeface="FiraGO SemiBold" panose="020B0503050000020004" pitchFamily="34" charset="0"/>
                <a:cs typeface="FiraGO SemiBold" panose="020B0503050000020004" pitchFamily="34" charset="0"/>
              </a:defRPr>
            </a:lvl1pPr>
            <a:lvl2pPr>
              <a:defRPr b="1" i="0">
                <a:latin typeface="FiraGO SemiBold" panose="020B0503050000020004" pitchFamily="34" charset="0"/>
                <a:cs typeface="FiraGO SemiBold" panose="020B0503050000020004" pitchFamily="34" charset="0"/>
              </a:defRPr>
            </a:lvl2pPr>
            <a:lvl3pPr>
              <a:defRPr b="1" i="0">
                <a:latin typeface="FiraGO SemiBold" panose="020B0503050000020004" pitchFamily="34" charset="0"/>
                <a:cs typeface="FiraGO SemiBold" panose="020B0503050000020004" pitchFamily="34" charset="0"/>
              </a:defRPr>
            </a:lvl3pPr>
            <a:lvl4pPr>
              <a:defRPr b="1" i="0">
                <a:latin typeface="FiraGO SemiBold" panose="020B0503050000020004" pitchFamily="34" charset="0"/>
                <a:cs typeface="FiraGO SemiBold" panose="020B0503050000020004" pitchFamily="34" charset="0"/>
              </a:defRPr>
            </a:lvl4pPr>
            <a:lvl5pPr>
              <a:defRPr b="1" i="0">
                <a:latin typeface="FiraGO SemiBold" panose="020B0503050000020004" pitchFamily="34" charset="0"/>
                <a:cs typeface="FiraGO SemiBold" panose="020B0503050000020004" pitchFamily="34" charset="0"/>
              </a:defRPr>
            </a:lvl5pPr>
          </a:lstStyle>
          <a:p>
            <a:pPr lvl="0"/>
            <a:r>
              <a:rPr lang="en-GB"/>
              <a:t>Click to edit Master text style</a:t>
            </a:r>
          </a:p>
        </p:txBody>
      </p:sp>
      <p:sp>
        <p:nvSpPr>
          <p:cNvPr id="7" name="Text Placeholder 6">
            <a:extLst>
              <a:ext uri="{FF2B5EF4-FFF2-40B4-BE49-F238E27FC236}">
                <a16:creationId xmlns:a16="http://schemas.microsoft.com/office/drawing/2014/main" id="{85000A2C-81C2-ED4C-9871-E489B4AE0E6E}"/>
              </a:ext>
            </a:extLst>
          </p:cNvPr>
          <p:cNvSpPr>
            <a:spLocks noGrp="1"/>
          </p:cNvSpPr>
          <p:nvPr>
            <p:ph type="body" sz="quarter" idx="13"/>
          </p:nvPr>
        </p:nvSpPr>
        <p:spPr>
          <a:xfrm>
            <a:off x="1141413" y="1838325"/>
            <a:ext cx="5601031" cy="4592638"/>
          </a:xfrm>
          <a:prstGeom prst="rect">
            <a:avLst/>
          </a:prstGeom>
        </p:spPr>
        <p:txBody>
          <a:bodyPr/>
          <a:lstStyle>
            <a:lvl1pPr marL="0" indent="0">
              <a:lnSpc>
                <a:spcPts val="2400"/>
              </a:lnSpc>
              <a:buFontTx/>
              <a:buNone/>
              <a:defRPr sz="1600" b="0" i="0">
                <a:latin typeface="FiraGO Book" panose="020B0503050000020004" pitchFamily="34" charset="0"/>
                <a:cs typeface="FiraGO Book" panose="020B0503050000020004" pitchFamily="34" charset="0"/>
              </a:defRPr>
            </a:lvl1pPr>
            <a:lvl2pPr marL="457200" indent="0">
              <a:buFontTx/>
              <a:buNone/>
              <a:defRPr sz="1800" b="0" i="0">
                <a:latin typeface="FiraGO Book" panose="020B0503050000020004" pitchFamily="34" charset="0"/>
                <a:cs typeface="FiraGO Book" panose="020B0503050000020004" pitchFamily="34" charset="0"/>
              </a:defRPr>
            </a:lvl2pPr>
            <a:lvl3pPr marL="914400" indent="0">
              <a:buFontTx/>
              <a:buNone/>
              <a:defRPr sz="1800" b="0" i="0">
                <a:latin typeface="FiraGO Book" panose="020B0503050000020004" pitchFamily="34" charset="0"/>
                <a:cs typeface="FiraGO Book" panose="020B0503050000020004" pitchFamily="34" charset="0"/>
              </a:defRPr>
            </a:lvl3pPr>
            <a:lvl4pPr marL="1371600" indent="0">
              <a:buFontTx/>
              <a:buNone/>
              <a:defRPr sz="1800" b="0" i="0">
                <a:latin typeface="FiraGO Book" panose="020B0503050000020004" pitchFamily="34" charset="0"/>
                <a:cs typeface="FiraGO Book" panose="020B0503050000020004" pitchFamily="34" charset="0"/>
              </a:defRPr>
            </a:lvl4pPr>
            <a:lvl5pPr marL="1828800" indent="0">
              <a:buFontTx/>
              <a:buNone/>
              <a:defRPr sz="1800" b="0" i="0">
                <a:latin typeface="FiraGO Book" panose="020B0503050000020004" pitchFamily="34" charset="0"/>
                <a:cs typeface="FiraGO Book" panose="020B0503050000020004" pitchFamily="34" charset="0"/>
              </a:defRPr>
            </a:lvl5pPr>
          </a:lstStyle>
          <a:p>
            <a:pPr lvl="0"/>
            <a:r>
              <a:rPr lang="en-GB"/>
              <a:t>Click to edit Master text styles</a:t>
            </a:r>
          </a:p>
        </p:txBody>
      </p:sp>
    </p:spTree>
    <p:extLst>
      <p:ext uri="{BB962C8B-B14F-4D97-AF65-F5344CB8AC3E}">
        <p14:creationId xmlns:p14="http://schemas.microsoft.com/office/powerpoint/2010/main" val="1591079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lli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093810"/>
            <a:ext cx="5171980" cy="1729399"/>
          </a:xfrm>
          <a:prstGeom prst="rect">
            <a:avLst/>
          </a:prstGeom>
        </p:spPr>
        <p:txBody>
          <a:bodyPr/>
          <a:lstStyle>
            <a:lvl1pPr marL="0" indent="0">
              <a:lnSpc>
                <a:spcPct val="80000"/>
              </a:lnSpc>
              <a:buFontTx/>
              <a:buNone/>
              <a:defRPr sz="38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endParaRPr lang="en-GB"/>
          </a:p>
          <a:p>
            <a:pPr lvl="0"/>
            <a:r>
              <a:rPr lang="en-GB" err="1"/>
              <a:t>tveimur</a:t>
            </a:r>
            <a:r>
              <a:rPr lang="en-GB"/>
              <a:t> </a:t>
            </a:r>
            <a:r>
              <a:rPr lang="en-GB" err="1"/>
              <a:t>línum</a:t>
            </a:r>
            <a:endParaRPr lang="en-GB"/>
          </a:p>
        </p:txBody>
      </p:sp>
      <p:sp>
        <p:nvSpPr>
          <p:cNvPr id="10" name="Text Placeholder 9">
            <a:extLst>
              <a:ext uri="{FF2B5EF4-FFF2-40B4-BE49-F238E27FC236}">
                <a16:creationId xmlns:a16="http://schemas.microsoft.com/office/drawing/2014/main" id="{6DB5F931-388D-E84A-BE82-E8D7C4709E74}"/>
              </a:ext>
            </a:extLst>
          </p:cNvPr>
          <p:cNvSpPr>
            <a:spLocks noGrp="1"/>
          </p:cNvSpPr>
          <p:nvPr>
            <p:ph type="body" sz="quarter" idx="11" hasCustomPrompt="1"/>
          </p:nvPr>
        </p:nvSpPr>
        <p:spPr>
          <a:xfrm>
            <a:off x="1078095" y="2531889"/>
            <a:ext cx="3073400" cy="681037"/>
          </a:xfrm>
          <a:prstGeom prst="rect">
            <a:avLst/>
          </a:prstGeom>
        </p:spPr>
        <p:txBody>
          <a:bodyPr/>
          <a:lstStyle>
            <a:lvl1pPr marL="0" indent="0">
              <a:buFontTx/>
              <a:buNone/>
              <a:defRPr sz="2400" b="0" i="0">
                <a:solidFill>
                  <a:srgbClr val="F18921"/>
                </a:solidFill>
                <a:latin typeface="FiraGO Book" panose="020B0503050000020004" pitchFamily="34" charset="0"/>
                <a:cs typeface="FiraGO Book" panose="020B0503050000020004" pitchFamily="34" charset="0"/>
              </a:defRPr>
            </a:lvl1pPr>
          </a:lstStyle>
          <a:p>
            <a:pPr lvl="0"/>
            <a:r>
              <a:rPr lang="en-GB" err="1"/>
              <a:t>Dæmi</a:t>
            </a:r>
            <a:r>
              <a:rPr lang="en-GB"/>
              <a:t> 1</a:t>
            </a:r>
            <a:endParaRPr lang="en-IS"/>
          </a:p>
        </p:txBody>
      </p:sp>
    </p:spTree>
    <p:extLst>
      <p:ext uri="{BB962C8B-B14F-4D97-AF65-F5344CB8AC3E}">
        <p14:creationId xmlns:p14="http://schemas.microsoft.com/office/powerpoint/2010/main" val="92175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2805988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eginmal">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D189600-914D-D942-B5F9-3D7DCF2AE249}"/>
              </a:ext>
            </a:extLst>
          </p:cNvPr>
          <p:cNvSpPr>
            <a:spLocks noGrp="1"/>
          </p:cNvSpPr>
          <p:nvPr>
            <p:ph type="body" sz="quarter" idx="12"/>
          </p:nvPr>
        </p:nvSpPr>
        <p:spPr>
          <a:xfrm>
            <a:off x="1141590" y="888146"/>
            <a:ext cx="9901547" cy="789927"/>
          </a:xfrm>
          <a:prstGeom prst="rect">
            <a:avLst/>
          </a:prstGeom>
        </p:spPr>
        <p:txBody>
          <a:bodyPr/>
          <a:lstStyle>
            <a:lvl1pPr marL="0" indent="0">
              <a:buFontTx/>
              <a:buNone/>
              <a:defRPr sz="3300" b="1" i="0">
                <a:solidFill>
                  <a:srgbClr val="09501E"/>
                </a:solidFill>
                <a:latin typeface="FiraGO SemiBold" panose="020B0503050000020004" pitchFamily="34" charset="0"/>
                <a:cs typeface="FiraGO SemiBold" panose="020B0503050000020004" pitchFamily="34" charset="0"/>
              </a:defRPr>
            </a:lvl1pPr>
            <a:lvl2pPr>
              <a:defRPr b="1" i="0">
                <a:latin typeface="FiraGO SemiBold" panose="020B0503050000020004" pitchFamily="34" charset="0"/>
                <a:cs typeface="FiraGO SemiBold" panose="020B0503050000020004" pitchFamily="34" charset="0"/>
              </a:defRPr>
            </a:lvl2pPr>
            <a:lvl3pPr>
              <a:defRPr b="1" i="0">
                <a:latin typeface="FiraGO SemiBold" panose="020B0503050000020004" pitchFamily="34" charset="0"/>
                <a:cs typeface="FiraGO SemiBold" panose="020B0503050000020004" pitchFamily="34" charset="0"/>
              </a:defRPr>
            </a:lvl3pPr>
            <a:lvl4pPr>
              <a:defRPr b="1" i="0">
                <a:latin typeface="FiraGO SemiBold" panose="020B0503050000020004" pitchFamily="34" charset="0"/>
                <a:cs typeface="FiraGO SemiBold" panose="020B0503050000020004" pitchFamily="34" charset="0"/>
              </a:defRPr>
            </a:lvl4pPr>
            <a:lvl5pPr>
              <a:defRPr b="1" i="0">
                <a:latin typeface="FiraGO SemiBold" panose="020B0503050000020004" pitchFamily="34" charset="0"/>
                <a:cs typeface="FiraGO SemiBold" panose="020B0503050000020004" pitchFamily="34" charset="0"/>
              </a:defRPr>
            </a:lvl5pPr>
          </a:lstStyle>
          <a:p>
            <a:pPr lvl="0"/>
            <a:r>
              <a:rPr lang="en-GB"/>
              <a:t>Click to edit Master text style</a:t>
            </a:r>
          </a:p>
        </p:txBody>
      </p:sp>
      <p:sp>
        <p:nvSpPr>
          <p:cNvPr id="7" name="Text Placeholder 6">
            <a:extLst>
              <a:ext uri="{FF2B5EF4-FFF2-40B4-BE49-F238E27FC236}">
                <a16:creationId xmlns:a16="http://schemas.microsoft.com/office/drawing/2014/main" id="{85000A2C-81C2-ED4C-9871-E489B4AE0E6E}"/>
              </a:ext>
            </a:extLst>
          </p:cNvPr>
          <p:cNvSpPr>
            <a:spLocks noGrp="1"/>
          </p:cNvSpPr>
          <p:nvPr>
            <p:ph type="body" sz="quarter" idx="13"/>
          </p:nvPr>
        </p:nvSpPr>
        <p:spPr>
          <a:xfrm>
            <a:off x="1141413" y="1838325"/>
            <a:ext cx="5601031" cy="4592638"/>
          </a:xfrm>
          <a:prstGeom prst="rect">
            <a:avLst/>
          </a:prstGeom>
        </p:spPr>
        <p:txBody>
          <a:bodyPr/>
          <a:lstStyle>
            <a:lvl1pPr marL="0" indent="0">
              <a:lnSpc>
                <a:spcPts val="2400"/>
              </a:lnSpc>
              <a:buFontTx/>
              <a:buNone/>
              <a:defRPr sz="1600" b="0" i="0">
                <a:latin typeface="FiraGO Book" panose="020B0503050000020004" pitchFamily="34" charset="0"/>
                <a:cs typeface="FiraGO Book" panose="020B0503050000020004" pitchFamily="34" charset="0"/>
              </a:defRPr>
            </a:lvl1pPr>
            <a:lvl2pPr marL="457200" indent="0">
              <a:buFontTx/>
              <a:buNone/>
              <a:defRPr sz="1800" b="0" i="0">
                <a:latin typeface="FiraGO Book" panose="020B0503050000020004" pitchFamily="34" charset="0"/>
                <a:cs typeface="FiraGO Book" panose="020B0503050000020004" pitchFamily="34" charset="0"/>
              </a:defRPr>
            </a:lvl2pPr>
            <a:lvl3pPr marL="914400" indent="0">
              <a:buFontTx/>
              <a:buNone/>
              <a:defRPr sz="1800" b="0" i="0">
                <a:latin typeface="FiraGO Book" panose="020B0503050000020004" pitchFamily="34" charset="0"/>
                <a:cs typeface="FiraGO Book" panose="020B0503050000020004" pitchFamily="34" charset="0"/>
              </a:defRPr>
            </a:lvl3pPr>
            <a:lvl4pPr marL="1371600" indent="0">
              <a:buFontTx/>
              <a:buNone/>
              <a:defRPr sz="1800" b="0" i="0">
                <a:latin typeface="FiraGO Book" panose="020B0503050000020004" pitchFamily="34" charset="0"/>
                <a:cs typeface="FiraGO Book" panose="020B0503050000020004" pitchFamily="34" charset="0"/>
              </a:defRPr>
            </a:lvl4pPr>
            <a:lvl5pPr marL="1828800" indent="0">
              <a:buFontTx/>
              <a:buNone/>
              <a:defRPr sz="1800" b="0" i="0">
                <a:latin typeface="FiraGO Book" panose="020B0503050000020004" pitchFamily="34" charset="0"/>
                <a:cs typeface="FiraGO Book" panose="020B0503050000020004" pitchFamily="34" charset="0"/>
              </a:defRPr>
            </a:lvl5pPr>
          </a:lstStyle>
          <a:p>
            <a:pPr lvl="0"/>
            <a:r>
              <a:rPr lang="en-GB"/>
              <a:t>Click to edit Master text styles</a:t>
            </a:r>
          </a:p>
        </p:txBody>
      </p:sp>
    </p:spTree>
    <p:extLst>
      <p:ext uri="{BB962C8B-B14F-4D97-AF65-F5344CB8AC3E}">
        <p14:creationId xmlns:p14="http://schemas.microsoft.com/office/powerpoint/2010/main" val="4004241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flu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Vertical Text Placeholder 16">
            <a:extLst>
              <a:ext uri="{FF2B5EF4-FFF2-40B4-BE49-F238E27FC236}">
                <a16:creationId xmlns:a16="http://schemas.microsoft.com/office/drawing/2014/main" id="{D2228170-6F7F-D142-92D2-C221A362C7A8}"/>
              </a:ext>
            </a:extLst>
          </p:cNvPr>
          <p:cNvSpPr>
            <a:spLocks noGrp="1"/>
          </p:cNvSpPr>
          <p:nvPr>
            <p:ph type="body" orient="vert" sz="quarter" idx="10" hasCustomPrompt="1"/>
          </p:nvPr>
        </p:nvSpPr>
        <p:spPr>
          <a:xfrm rot="10800000">
            <a:off x="504327" y="1151731"/>
            <a:ext cx="558119" cy="4554538"/>
          </a:xfrm>
          <a:prstGeom prst="rect">
            <a:avLst/>
          </a:prstGeom>
        </p:spPr>
        <p:txBody>
          <a:bodyPr vert="eaVert"/>
          <a:lstStyle>
            <a:lvl1pPr marL="0" indent="0" algn="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endParaRPr lang="en-IS"/>
          </a:p>
        </p:txBody>
      </p:sp>
      <p:cxnSp>
        <p:nvCxnSpPr>
          <p:cNvPr id="19" name="Straight Connector 18">
            <a:extLst>
              <a:ext uri="{FF2B5EF4-FFF2-40B4-BE49-F238E27FC236}">
                <a16:creationId xmlns:a16="http://schemas.microsoft.com/office/drawing/2014/main" id="{B93921FA-5355-B145-9C06-84D7CC6A9FF7}"/>
              </a:ext>
            </a:extLst>
          </p:cNvPr>
          <p:cNvCxnSpPr>
            <a:cxnSpLocks/>
          </p:cNvCxnSpPr>
          <p:nvPr userDrawn="1"/>
        </p:nvCxnSpPr>
        <p:spPr>
          <a:xfrm flipH="1">
            <a:off x="504327" y="1010194"/>
            <a:ext cx="557711" cy="0"/>
          </a:xfrm>
          <a:prstGeom prst="line">
            <a:avLst/>
          </a:prstGeom>
          <a:ln w="19050">
            <a:solidFill>
              <a:srgbClr val="092E1E"/>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7535E584-2FF1-0A46-9542-248C304C3A78}"/>
              </a:ext>
            </a:extLst>
          </p:cNvPr>
          <p:cNvSpPr>
            <a:spLocks noGrp="1"/>
          </p:cNvSpPr>
          <p:nvPr>
            <p:ph type="body" sz="quarter" idx="11" hasCustomPrompt="1"/>
          </p:nvPr>
        </p:nvSpPr>
        <p:spPr>
          <a:xfrm>
            <a:off x="503917" y="512388"/>
            <a:ext cx="558121" cy="427038"/>
          </a:xfrm>
          <a:prstGeom prst="rect">
            <a:avLst/>
          </a:prstGeom>
        </p:spPr>
        <p:txBody>
          <a:bodyPr/>
          <a:lstStyle>
            <a:lvl1pPr marL="0" indent="0" algn="ct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a:t>1.1</a:t>
            </a:r>
            <a:endParaRPr lang="en-IS"/>
          </a:p>
        </p:txBody>
      </p:sp>
    </p:spTree>
    <p:extLst>
      <p:ext uri="{BB962C8B-B14F-4D97-AF65-F5344CB8AC3E}">
        <p14:creationId xmlns:p14="http://schemas.microsoft.com/office/powerpoint/2010/main" val="64518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ginmal">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D189600-914D-D942-B5F9-3D7DCF2AE249}"/>
              </a:ext>
            </a:extLst>
          </p:cNvPr>
          <p:cNvSpPr>
            <a:spLocks noGrp="1"/>
          </p:cNvSpPr>
          <p:nvPr>
            <p:ph type="body" sz="quarter" idx="12"/>
          </p:nvPr>
        </p:nvSpPr>
        <p:spPr>
          <a:xfrm>
            <a:off x="1141590" y="888146"/>
            <a:ext cx="9901547" cy="789927"/>
          </a:xfrm>
          <a:prstGeom prst="rect">
            <a:avLst/>
          </a:prstGeom>
        </p:spPr>
        <p:txBody>
          <a:bodyPr/>
          <a:lstStyle>
            <a:lvl1pPr marL="0" indent="0">
              <a:buFontTx/>
              <a:buNone/>
              <a:defRPr sz="3300" b="1" i="0">
                <a:solidFill>
                  <a:srgbClr val="09501E"/>
                </a:solidFill>
                <a:latin typeface="FiraGO SemiBold" panose="020B0503050000020004" pitchFamily="34" charset="0"/>
                <a:cs typeface="FiraGO SemiBold" panose="020B0503050000020004" pitchFamily="34" charset="0"/>
              </a:defRPr>
            </a:lvl1pPr>
            <a:lvl2pPr>
              <a:defRPr b="1" i="0">
                <a:latin typeface="FiraGO SemiBold" panose="020B0503050000020004" pitchFamily="34" charset="0"/>
                <a:cs typeface="FiraGO SemiBold" panose="020B0503050000020004" pitchFamily="34" charset="0"/>
              </a:defRPr>
            </a:lvl2pPr>
            <a:lvl3pPr>
              <a:defRPr b="1" i="0">
                <a:latin typeface="FiraGO SemiBold" panose="020B0503050000020004" pitchFamily="34" charset="0"/>
                <a:cs typeface="FiraGO SemiBold" panose="020B0503050000020004" pitchFamily="34" charset="0"/>
              </a:defRPr>
            </a:lvl3pPr>
            <a:lvl4pPr>
              <a:defRPr b="1" i="0">
                <a:latin typeface="FiraGO SemiBold" panose="020B0503050000020004" pitchFamily="34" charset="0"/>
                <a:cs typeface="FiraGO SemiBold" panose="020B0503050000020004" pitchFamily="34" charset="0"/>
              </a:defRPr>
            </a:lvl4pPr>
            <a:lvl5pPr>
              <a:defRPr b="1" i="0">
                <a:latin typeface="FiraGO SemiBold" panose="020B0503050000020004" pitchFamily="34" charset="0"/>
                <a:cs typeface="FiraGO SemiBold" panose="020B0503050000020004" pitchFamily="34" charset="0"/>
              </a:defRPr>
            </a:lvl5pPr>
          </a:lstStyle>
          <a:p>
            <a:pPr lvl="0"/>
            <a:r>
              <a:rPr lang="en-GB"/>
              <a:t>Click to edit Master text style</a:t>
            </a:r>
          </a:p>
        </p:txBody>
      </p:sp>
      <p:sp>
        <p:nvSpPr>
          <p:cNvPr id="7" name="Text Placeholder 6">
            <a:extLst>
              <a:ext uri="{FF2B5EF4-FFF2-40B4-BE49-F238E27FC236}">
                <a16:creationId xmlns:a16="http://schemas.microsoft.com/office/drawing/2014/main" id="{85000A2C-81C2-ED4C-9871-E489B4AE0E6E}"/>
              </a:ext>
            </a:extLst>
          </p:cNvPr>
          <p:cNvSpPr>
            <a:spLocks noGrp="1"/>
          </p:cNvSpPr>
          <p:nvPr>
            <p:ph type="body" sz="quarter" idx="13"/>
          </p:nvPr>
        </p:nvSpPr>
        <p:spPr>
          <a:xfrm>
            <a:off x="1141413" y="1838325"/>
            <a:ext cx="5601031" cy="4592638"/>
          </a:xfrm>
          <a:prstGeom prst="rect">
            <a:avLst/>
          </a:prstGeom>
        </p:spPr>
        <p:txBody>
          <a:bodyPr/>
          <a:lstStyle>
            <a:lvl1pPr marL="0" indent="0">
              <a:lnSpc>
                <a:spcPts val="2400"/>
              </a:lnSpc>
              <a:buFontTx/>
              <a:buNone/>
              <a:defRPr sz="1600" b="0" i="0">
                <a:latin typeface="FiraGO Book" panose="020B0503050000020004" pitchFamily="34" charset="0"/>
                <a:cs typeface="FiraGO Book" panose="020B0503050000020004" pitchFamily="34" charset="0"/>
              </a:defRPr>
            </a:lvl1pPr>
            <a:lvl2pPr marL="457200" indent="0">
              <a:buFontTx/>
              <a:buNone/>
              <a:defRPr sz="1800" b="0" i="0">
                <a:latin typeface="FiraGO Book" panose="020B0503050000020004" pitchFamily="34" charset="0"/>
                <a:cs typeface="FiraGO Book" panose="020B0503050000020004" pitchFamily="34" charset="0"/>
              </a:defRPr>
            </a:lvl2pPr>
            <a:lvl3pPr marL="914400" indent="0">
              <a:buFontTx/>
              <a:buNone/>
              <a:defRPr sz="1800" b="0" i="0">
                <a:latin typeface="FiraGO Book" panose="020B0503050000020004" pitchFamily="34" charset="0"/>
                <a:cs typeface="FiraGO Book" panose="020B0503050000020004" pitchFamily="34" charset="0"/>
              </a:defRPr>
            </a:lvl3pPr>
            <a:lvl4pPr marL="1371600" indent="0">
              <a:buFontTx/>
              <a:buNone/>
              <a:defRPr sz="1800" b="0" i="0">
                <a:latin typeface="FiraGO Book" panose="020B0503050000020004" pitchFamily="34" charset="0"/>
                <a:cs typeface="FiraGO Book" panose="020B0503050000020004" pitchFamily="34" charset="0"/>
              </a:defRPr>
            </a:lvl4pPr>
            <a:lvl5pPr marL="1828800" indent="0">
              <a:buFontTx/>
              <a:buNone/>
              <a:defRPr sz="1800" b="0" i="0">
                <a:latin typeface="FiraGO Book" panose="020B0503050000020004" pitchFamily="34" charset="0"/>
                <a:cs typeface="FiraGO Book" panose="020B0503050000020004" pitchFamily="34" charset="0"/>
              </a:defRPr>
            </a:lvl5pPr>
          </a:lstStyle>
          <a:p>
            <a:pPr lvl="0"/>
            <a:r>
              <a:rPr lang="en-GB"/>
              <a:t>Click to edit Master text styles</a:t>
            </a:r>
          </a:p>
        </p:txBody>
      </p:sp>
    </p:spTree>
    <p:extLst>
      <p:ext uri="{BB962C8B-B14F-4D97-AF65-F5344CB8AC3E}">
        <p14:creationId xmlns:p14="http://schemas.microsoft.com/office/powerpoint/2010/main" val="2790614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illi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093810"/>
            <a:ext cx="5171980" cy="1729399"/>
          </a:xfrm>
          <a:prstGeom prst="rect">
            <a:avLst/>
          </a:prstGeom>
        </p:spPr>
        <p:txBody>
          <a:bodyPr/>
          <a:lstStyle>
            <a:lvl1pPr marL="0" indent="0">
              <a:lnSpc>
                <a:spcPct val="80000"/>
              </a:lnSpc>
              <a:buFontTx/>
              <a:buNone/>
              <a:defRPr sz="38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endParaRPr lang="en-GB"/>
          </a:p>
          <a:p>
            <a:pPr lvl="0"/>
            <a:r>
              <a:rPr lang="en-GB" err="1"/>
              <a:t>tveimur</a:t>
            </a:r>
            <a:r>
              <a:rPr lang="en-GB"/>
              <a:t> </a:t>
            </a:r>
            <a:r>
              <a:rPr lang="en-GB" err="1"/>
              <a:t>línum</a:t>
            </a:r>
            <a:endParaRPr lang="en-GB"/>
          </a:p>
        </p:txBody>
      </p:sp>
      <p:sp>
        <p:nvSpPr>
          <p:cNvPr id="10" name="Text Placeholder 9">
            <a:extLst>
              <a:ext uri="{FF2B5EF4-FFF2-40B4-BE49-F238E27FC236}">
                <a16:creationId xmlns:a16="http://schemas.microsoft.com/office/drawing/2014/main" id="{6DB5F931-388D-E84A-BE82-E8D7C4709E74}"/>
              </a:ext>
            </a:extLst>
          </p:cNvPr>
          <p:cNvSpPr>
            <a:spLocks noGrp="1"/>
          </p:cNvSpPr>
          <p:nvPr>
            <p:ph type="body" sz="quarter" idx="11" hasCustomPrompt="1"/>
          </p:nvPr>
        </p:nvSpPr>
        <p:spPr>
          <a:xfrm>
            <a:off x="1078095" y="2531889"/>
            <a:ext cx="3073400" cy="681037"/>
          </a:xfrm>
          <a:prstGeom prst="rect">
            <a:avLst/>
          </a:prstGeom>
        </p:spPr>
        <p:txBody>
          <a:bodyPr/>
          <a:lstStyle>
            <a:lvl1pPr marL="0" indent="0">
              <a:buFontTx/>
              <a:buNone/>
              <a:defRPr sz="2400" b="0" i="0">
                <a:solidFill>
                  <a:srgbClr val="F18921"/>
                </a:solidFill>
                <a:latin typeface="FiraGO Book" panose="020B0503050000020004" pitchFamily="34" charset="0"/>
                <a:cs typeface="FiraGO Book" panose="020B0503050000020004" pitchFamily="34" charset="0"/>
              </a:defRPr>
            </a:lvl1pPr>
          </a:lstStyle>
          <a:p>
            <a:pPr lvl="0"/>
            <a:r>
              <a:rPr lang="en-GB" err="1"/>
              <a:t>Dæmi</a:t>
            </a:r>
            <a:r>
              <a:rPr lang="en-GB"/>
              <a:t> 1</a:t>
            </a:r>
            <a:endParaRPr lang="en-IS"/>
          </a:p>
        </p:txBody>
      </p:sp>
    </p:spTree>
    <p:extLst>
      <p:ext uri="{BB962C8B-B14F-4D97-AF65-F5344CB8AC3E}">
        <p14:creationId xmlns:p14="http://schemas.microsoft.com/office/powerpoint/2010/main" val="1437646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13026362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A9C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093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56729" y="289796"/>
            <a:ext cx="1017386"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01.05.21</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dirty="0">
                <a:solidFill>
                  <a:srgbClr val="092E1E"/>
                </a:solidFill>
                <a:latin typeface="FiraGO SemiBold" panose="020B0503050000020004" pitchFamily="34" charset="0"/>
                <a:cs typeface="FiraGO SemiBold" panose="020B0503050000020004" pitchFamily="34" charset="0"/>
              </a:rPr>
              <a:t>b</a:t>
            </a:r>
            <a:r>
              <a:rPr lang="en-IS" sz="1700" b="1" i="0">
                <a:solidFill>
                  <a:srgbClr val="092E1E"/>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2798056941"/>
      </p:ext>
    </p:extLst>
  </p:cSld>
  <p:clrMap bg1="lt1" tx1="dk1" bg2="lt2" tx2="dk2" accent1="accent1" accent2="accent2" accent3="accent3" accent4="accent4" accent5="accent5" accent6="accent6" hlink="hlink" folHlink="folHlink"/>
  <p:sldLayoutIdLst>
    <p:sldLayoutId id="2147483663"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09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CBE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249951" y="289796"/>
            <a:ext cx="724205"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2020</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dirty="0">
                <a:solidFill>
                  <a:schemeClr val="bg1"/>
                </a:solidFill>
                <a:latin typeface="FiraGO SemiBold" panose="020B0503050000020004" pitchFamily="34" charset="0"/>
                <a:cs typeface="FiraGO SemiBold" panose="020B0503050000020004" pitchFamily="34" charset="0"/>
              </a:rPr>
              <a:t>b</a:t>
            </a:r>
            <a:r>
              <a:rPr lang="en-IS" sz="1700" b="1" i="0">
                <a:solidFill>
                  <a:schemeClr val="bg1"/>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3953160712"/>
      </p:ext>
    </p:extLst>
  </p:cSld>
  <p:clrMap bg1="lt1" tx1="dk1" bg2="lt2" tx2="dk2" accent1="accent1" accent2="accent2" accent3="accent3" accent4="accent4" accent5="accent5" accent6="accent6" hlink="hlink" folHlink="folHlink"/>
  <p:sldLayoutIdLst>
    <p:sldLayoutId id="2147483665" r:id="rId1"/>
    <p:sldLayoutId id="2147483670" r:id="rId2"/>
    <p:sldLayoutId id="214748367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1"/>
            <a:ext cx="11084938" cy="243839"/>
          </a:xfrm>
          <a:prstGeom prst="rect">
            <a:avLst/>
          </a:prstGeom>
          <a:solidFill>
            <a:srgbClr val="09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9" name="Rectangle 8">
            <a:extLst>
              <a:ext uri="{FF2B5EF4-FFF2-40B4-BE49-F238E27FC236}">
                <a16:creationId xmlns:a16="http://schemas.microsoft.com/office/drawing/2014/main" id="{8615EA64-0CC3-0D42-BA21-3327A7DF9861}"/>
              </a:ext>
            </a:extLst>
          </p:cNvPr>
          <p:cNvSpPr/>
          <p:nvPr userDrawn="1"/>
        </p:nvSpPr>
        <p:spPr>
          <a:xfrm>
            <a:off x="1073" y="1"/>
            <a:ext cx="1105989" cy="243839"/>
          </a:xfrm>
          <a:prstGeom prst="rect">
            <a:avLst/>
          </a:prstGeom>
          <a:solidFill>
            <a:srgbClr val="A9C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2965237722"/>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8" r:id="rId3"/>
    <p:sldLayoutId id="214748367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betrivinnutimi.is/vaktavinna/spurt-og-svarad/" TargetMode="Externa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emf"/></Relationships>
</file>

<file path=ppt/slides/_rels/slide3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betrivinnutimi.is/library/Vaktavinna/Lei%c3%b0beiningar%20st%c3%bdrih%c3%b3ps%20-%20meginreglur%20hv%c3%adldart%c3%admal%c3%b6ggjafar_11.mars.pdf"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betrivinnutimi.is/library/Vaktavinna/Lei%c3%b0beiningar%20vegna%20orlofst%c3%b6ku%202021_Betri%20vinnut%c3%admi%20%c3%ad%20vaktavinnu.pdf" TargetMode="External"/><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hyperlink" Target="https://betrivinnutimi.is/vaktavinna/spurt-og-svarad/" TargetMode="External"/><Relationship Id="rId3" Type="http://schemas.openxmlformats.org/officeDocument/2006/relationships/hyperlink" Target="https://betrivinnutimi.is/vaktavinna/verkfaeri-stjornenda/" TargetMode="External"/><Relationship Id="rId7"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hyperlink" Target="https://betrivinnutimi.is/vaktavinna/fraedsluefni/" TargetMode="External"/><Relationship Id="rId11" Type="http://schemas.openxmlformats.org/officeDocument/2006/relationships/image" Target="../media/image53.png"/><Relationship Id="rId5" Type="http://schemas.openxmlformats.org/officeDocument/2006/relationships/hyperlink" Target="http://www.betrivinnutimi.is/" TargetMode="External"/><Relationship Id="rId10" Type="http://schemas.openxmlformats.org/officeDocument/2006/relationships/hyperlink" Target="https://betrivinnutimi.is/askrift/" TargetMode="External"/><Relationship Id="rId4" Type="http://schemas.openxmlformats.org/officeDocument/2006/relationships/image" Target="../media/image50.png"/><Relationship Id="rId9" Type="http://schemas.openxmlformats.org/officeDocument/2006/relationships/image" Target="../media/image52.png"/></Relationships>
</file>

<file path=ppt/slides/_rels/slide58.xml.rels><?xml version="1.0" encoding="UTF-8" standalone="yes"?>
<Relationships xmlns="http://schemas.openxmlformats.org/package/2006/relationships"><Relationship Id="rId3" Type="http://schemas.openxmlformats.org/officeDocument/2006/relationships/hyperlink" Target="https://youtu.be/CzlTJN_v7Fg" TargetMode="External"/><Relationship Id="rId2" Type="http://schemas.openxmlformats.org/officeDocument/2006/relationships/hyperlink" Target="https://youtu.be/k7G1m0dmxv4" TargetMode="Externa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hyperlink" Target="https://www.youtube.com/watch?v=ghBSxl8qOWU&amp;feature=emb_logo" TargetMode="External"/><Relationship Id="rId4" Type="http://schemas.openxmlformats.org/officeDocument/2006/relationships/hyperlink" Target="https://youtu.be/KRLl3jF2Kf4"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betrivinnutimi.is/vaktavinna/spurt-og-svarad/"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https://www.youtube.com/watch?v=1GdfJOXcgGM&amp;feature=youtu.be"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lock&#10;&#10;Description automatically generated">
            <a:extLst>
              <a:ext uri="{FF2B5EF4-FFF2-40B4-BE49-F238E27FC236}">
                <a16:creationId xmlns:a16="http://schemas.microsoft.com/office/drawing/2014/main" id="{711CB419-CE8A-434C-AD6E-677B1E00FC87}"/>
              </a:ext>
            </a:extLst>
          </p:cNvPr>
          <p:cNvPicPr>
            <a:picLocks noChangeAspect="1"/>
          </p:cNvPicPr>
          <p:nvPr/>
        </p:nvPicPr>
        <p:blipFill rotWithShape="1">
          <a:blip r:embed="rId2"/>
          <a:srcRect l="49057"/>
          <a:stretch/>
        </p:blipFill>
        <p:spPr>
          <a:xfrm>
            <a:off x="6472362" y="0"/>
            <a:ext cx="6211050" cy="6858000"/>
          </a:xfrm>
          <a:prstGeom prst="rect">
            <a:avLst/>
          </a:prstGeom>
        </p:spPr>
      </p:pic>
      <p:sp>
        <p:nvSpPr>
          <p:cNvPr id="5" name="Text Placeholder 4">
            <a:extLst>
              <a:ext uri="{FF2B5EF4-FFF2-40B4-BE49-F238E27FC236}">
                <a16:creationId xmlns:a16="http://schemas.microsoft.com/office/drawing/2014/main" id="{2A7A135A-C741-4542-8664-141FB8F21C29}"/>
              </a:ext>
            </a:extLst>
          </p:cNvPr>
          <p:cNvSpPr>
            <a:spLocks noGrp="1"/>
          </p:cNvSpPr>
          <p:nvPr>
            <p:ph type="body" sz="quarter" idx="10"/>
          </p:nvPr>
        </p:nvSpPr>
        <p:spPr>
          <a:xfrm>
            <a:off x="289601" y="1951665"/>
            <a:ext cx="6724261" cy="1666178"/>
          </a:xfrm>
        </p:spPr>
        <p:txBody>
          <a:bodyPr/>
          <a:lstStyle/>
          <a:p>
            <a:r>
              <a:rPr lang="en-GB" sz="4400" b="1" i="0" dirty="0">
                <a:effectLst/>
                <a:latin typeface="Poppins"/>
              </a:rPr>
              <a:t>Betri vinnutími í vaktavinnu</a:t>
            </a:r>
          </a:p>
          <a:p>
            <a:r>
              <a:rPr lang="en-GB" sz="3200" b="0" dirty="0">
                <a:latin typeface="Poppins"/>
              </a:rPr>
              <a:t>Launavinnsla </a:t>
            </a:r>
            <a:endParaRPr lang="en-GB" sz="3200" b="0" i="0" dirty="0">
              <a:effectLst/>
              <a:latin typeface="Poppins"/>
            </a:endParaRPr>
          </a:p>
        </p:txBody>
      </p:sp>
      <p:sp>
        <p:nvSpPr>
          <p:cNvPr id="4" name="Text Placeholder 4">
            <a:extLst>
              <a:ext uri="{FF2B5EF4-FFF2-40B4-BE49-F238E27FC236}">
                <a16:creationId xmlns:a16="http://schemas.microsoft.com/office/drawing/2014/main" id="{8F56397A-E301-4334-B08A-F556324A0933}"/>
              </a:ext>
            </a:extLst>
          </p:cNvPr>
          <p:cNvSpPr txBox="1">
            <a:spLocks/>
          </p:cNvSpPr>
          <p:nvPr/>
        </p:nvSpPr>
        <p:spPr>
          <a:xfrm>
            <a:off x="368709" y="3864373"/>
            <a:ext cx="6103653" cy="2178631"/>
          </a:xfrm>
          <a:prstGeom prst="rect">
            <a:avLst/>
          </a:prstGeom>
        </p:spPr>
        <p:txBody>
          <a:bodyPr/>
          <a:lstStyle>
            <a:lvl1pPr marL="0" indent="0" algn="l" defTabSz="914400" rtl="0" eaLnBrk="1" latinLnBrk="0" hangingPunct="1">
              <a:lnSpc>
                <a:spcPct val="80000"/>
              </a:lnSpc>
              <a:spcBef>
                <a:spcPts val="1000"/>
              </a:spcBef>
              <a:buFontTx/>
              <a:buNone/>
              <a:defRPr sz="3800" b="1" i="0" kern="1200">
                <a:solidFill>
                  <a:schemeClr val="bg1"/>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s-IS" dirty="0"/>
          </a:p>
          <a:p>
            <a:r>
              <a:rPr lang="is-IS" sz="2800" b="0" dirty="0"/>
              <a:t>Markmið námskeiðs er að launafulltrúar þekki lykilatriði launavinnslu og nýrra launamyndunarþátta tengdum betri vinnutíma í vaktavinnu.</a:t>
            </a:r>
            <a:endParaRPr lang="is-IS" dirty="0"/>
          </a:p>
        </p:txBody>
      </p:sp>
    </p:spTree>
    <p:extLst>
      <p:ext uri="{BB962C8B-B14F-4D97-AF65-F5344CB8AC3E}">
        <p14:creationId xmlns:p14="http://schemas.microsoft.com/office/powerpoint/2010/main" val="224193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793A6C22-3190-DE4A-B675-92AB5443ABE4}"/>
              </a:ext>
            </a:extLst>
          </p:cNvPr>
          <p:cNvPicPr>
            <a:picLocks noChangeAspect="1"/>
          </p:cNvPicPr>
          <p:nvPr/>
        </p:nvPicPr>
        <p:blipFill rotWithShape="1">
          <a:blip r:embed="rId3"/>
          <a:srcRect l="80488" b="63090"/>
          <a:stretch/>
        </p:blipFill>
        <p:spPr>
          <a:xfrm>
            <a:off x="9813072" y="0"/>
            <a:ext cx="2378927" cy="2531327"/>
          </a:xfrm>
          <a:prstGeom prst="rect">
            <a:avLst/>
          </a:prstGeom>
        </p:spPr>
      </p:pic>
      <p:sp>
        <p:nvSpPr>
          <p:cNvPr id="2" name="Text Placeholder 1">
            <a:extLst>
              <a:ext uri="{FF2B5EF4-FFF2-40B4-BE49-F238E27FC236}">
                <a16:creationId xmlns:a16="http://schemas.microsoft.com/office/drawing/2014/main" id="{066329A6-6001-3D4F-A760-9F84FE13664F}"/>
              </a:ext>
            </a:extLst>
          </p:cNvPr>
          <p:cNvSpPr>
            <a:spLocks noGrp="1"/>
          </p:cNvSpPr>
          <p:nvPr>
            <p:ph type="body" sz="quarter" idx="12"/>
          </p:nvPr>
        </p:nvSpPr>
        <p:spPr/>
        <p:txBody>
          <a:bodyPr/>
          <a:lstStyle/>
          <a:p>
            <a:r>
              <a:rPr lang="en-GB" dirty="0"/>
              <a:t>Vaktaálag</a:t>
            </a:r>
            <a:endParaRPr lang="en-IS" dirty="0"/>
          </a:p>
        </p:txBody>
      </p:sp>
      <p:sp>
        <p:nvSpPr>
          <p:cNvPr id="3" name="Text Placeholder 2">
            <a:extLst>
              <a:ext uri="{FF2B5EF4-FFF2-40B4-BE49-F238E27FC236}">
                <a16:creationId xmlns:a16="http://schemas.microsoft.com/office/drawing/2014/main" id="{70D4A4A4-D7DC-0644-82B1-FA3AE1889AB9}"/>
              </a:ext>
            </a:extLst>
          </p:cNvPr>
          <p:cNvSpPr>
            <a:spLocks noGrp="1"/>
          </p:cNvSpPr>
          <p:nvPr>
            <p:ph type="body" sz="quarter" idx="13"/>
          </p:nvPr>
        </p:nvSpPr>
        <p:spPr>
          <a:xfrm>
            <a:off x="1141413" y="1838325"/>
            <a:ext cx="7143943" cy="4592638"/>
          </a:xfrm>
        </p:spPr>
        <p:txBody>
          <a:bodyPr/>
          <a:lstStyle/>
          <a:p>
            <a:r>
              <a:rPr lang="is-IS" dirty="0"/>
              <a:t>Vaktaálagsflokkum fjölgar þannig að vaktaálag á næturvöktum hækkar frá því sem nú er og við bætist nýtt vaktaálag á sérstökum stórhátíðardögum.</a:t>
            </a:r>
          </a:p>
        </p:txBody>
      </p:sp>
      <p:pic>
        <p:nvPicPr>
          <p:cNvPr id="4" name="Picture 3">
            <a:extLst>
              <a:ext uri="{FF2B5EF4-FFF2-40B4-BE49-F238E27FC236}">
                <a16:creationId xmlns:a16="http://schemas.microsoft.com/office/drawing/2014/main" id="{461DB547-5099-4B43-92DC-158BBF0D5028}"/>
              </a:ext>
            </a:extLst>
          </p:cNvPr>
          <p:cNvPicPr>
            <a:picLocks noChangeAspect="1"/>
          </p:cNvPicPr>
          <p:nvPr/>
        </p:nvPicPr>
        <p:blipFill>
          <a:blip r:embed="rId4"/>
          <a:stretch>
            <a:fillRect/>
          </a:stretch>
        </p:blipFill>
        <p:spPr>
          <a:xfrm>
            <a:off x="5770958" y="4368283"/>
            <a:ext cx="934044" cy="353892"/>
          </a:xfrm>
          <a:prstGeom prst="rect">
            <a:avLst/>
          </a:prstGeom>
        </p:spPr>
      </p:pic>
      <p:graphicFrame>
        <p:nvGraphicFramePr>
          <p:cNvPr id="7" name="Table 6">
            <a:extLst>
              <a:ext uri="{FF2B5EF4-FFF2-40B4-BE49-F238E27FC236}">
                <a16:creationId xmlns:a16="http://schemas.microsoft.com/office/drawing/2014/main" id="{F5F2269A-DBF7-2942-BEEE-601CACF613B9}"/>
              </a:ext>
            </a:extLst>
          </p:cNvPr>
          <p:cNvGraphicFramePr>
            <a:graphicFrameLocks noGrp="1"/>
          </p:cNvGraphicFramePr>
          <p:nvPr>
            <p:extLst>
              <p:ext uri="{D42A27DB-BD31-4B8C-83A1-F6EECF244321}">
                <p14:modId xmlns:p14="http://schemas.microsoft.com/office/powerpoint/2010/main" val="1574697274"/>
              </p:ext>
            </p:extLst>
          </p:nvPr>
        </p:nvGraphicFramePr>
        <p:xfrm>
          <a:off x="1281590" y="3429000"/>
          <a:ext cx="4044989" cy="2888436"/>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dirty="0">
                          <a:effectLst/>
                          <a:latin typeface="FiraGO" panose="020B0503050000020004" pitchFamily="34" charset="0"/>
                        </a:rPr>
                        <a:t>Morgunvakt</a:t>
                      </a: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dirty="0">
                          <a:effectLst/>
                          <a:latin typeface="FiraGO" panose="020B0503050000020004" pitchFamily="34" charset="0"/>
                        </a:rPr>
                        <a:t>Kvöldvakt</a:t>
                      </a: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dirty="0">
                          <a:effectLst/>
                          <a:latin typeface="FiraGO" panose="020B0503050000020004" pitchFamily="34" charset="0"/>
                        </a:rPr>
                        <a:t>Næturvakt</a:t>
                      </a: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dirty="0">
                          <a:effectLst/>
                          <a:latin typeface="FiraGO" panose="020B0503050000020004" pitchFamily="34" charset="0"/>
                        </a:rPr>
                        <a:t>Mán.</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1878619507"/>
                  </a:ext>
                </a:extLst>
              </a:tr>
              <a:tr h="252561">
                <a:tc>
                  <a:txBody>
                    <a:bodyPr/>
                    <a:lstStyle/>
                    <a:p>
                      <a:pPr algn="ctr"/>
                      <a:r>
                        <a:rPr lang="en-GB" sz="1100" dirty="0">
                          <a:effectLst/>
                          <a:latin typeface="FiraGO" panose="020B0503050000020004" pitchFamily="34" charset="0"/>
                        </a:rPr>
                        <a:t>Þri.</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3297422774"/>
                  </a:ext>
                </a:extLst>
              </a:tr>
              <a:tr h="252561">
                <a:tc>
                  <a:txBody>
                    <a:bodyPr/>
                    <a:lstStyle/>
                    <a:p>
                      <a:pPr algn="ctr"/>
                      <a:r>
                        <a:rPr lang="en-GB" sz="1100" dirty="0">
                          <a:effectLst/>
                          <a:latin typeface="FiraGO" panose="020B0503050000020004" pitchFamily="34" charset="0"/>
                        </a:rPr>
                        <a:t>Mið.</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2900513929"/>
                  </a:ext>
                </a:extLst>
              </a:tr>
              <a:tr h="252561">
                <a:tc>
                  <a:txBody>
                    <a:bodyPr/>
                    <a:lstStyle/>
                    <a:p>
                      <a:pPr algn="ctr"/>
                      <a:r>
                        <a:rPr lang="en-GB" sz="1100" dirty="0">
                          <a:effectLst/>
                          <a:latin typeface="FiraGO" panose="020B0503050000020004" pitchFamily="34" charset="0"/>
                        </a:rPr>
                        <a:t>Fim.</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4222815684"/>
                  </a:ext>
                </a:extLst>
              </a:tr>
              <a:tr h="252561">
                <a:tc>
                  <a:txBody>
                    <a:bodyPr/>
                    <a:lstStyle/>
                    <a:p>
                      <a:pPr algn="ctr"/>
                      <a:r>
                        <a:rPr lang="en-GB" sz="1100" dirty="0">
                          <a:effectLst/>
                          <a:latin typeface="FiraGO" panose="020B0503050000020004" pitchFamily="34" charset="0"/>
                        </a:rPr>
                        <a:t>Fös.</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3607536693"/>
                  </a:ext>
                </a:extLst>
              </a:tr>
              <a:tr h="252561">
                <a:tc>
                  <a:txBody>
                    <a:bodyPr/>
                    <a:lstStyle/>
                    <a:p>
                      <a:pPr algn="ctr"/>
                      <a:r>
                        <a:rPr lang="en-GB" sz="1100" dirty="0">
                          <a:effectLst/>
                          <a:latin typeface="FiraGO" panose="020B0503050000020004" pitchFamily="34" charset="0"/>
                        </a:rPr>
                        <a:t>Lau.</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673666843"/>
                  </a:ext>
                </a:extLst>
              </a:tr>
              <a:tr h="252561">
                <a:tc>
                  <a:txBody>
                    <a:bodyPr/>
                    <a:lstStyle/>
                    <a:p>
                      <a:pPr algn="ctr"/>
                      <a:r>
                        <a:rPr lang="en-GB" sz="1100" dirty="0">
                          <a:effectLst/>
                          <a:latin typeface="FiraGO" panose="020B0503050000020004" pitchFamily="34" charset="0"/>
                        </a:rPr>
                        <a:t>Sun.</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2343205918"/>
                  </a:ext>
                </a:extLst>
              </a:tr>
              <a:tr h="252561">
                <a:tc>
                  <a:txBody>
                    <a:bodyPr/>
                    <a:lstStyle/>
                    <a:p>
                      <a:pPr algn="ctr"/>
                      <a:endParaRPr lang="en-GB" sz="1100" dirty="0">
                        <a:effectLst/>
                        <a:latin typeface="FiraGO" panose="020B0503050000020004" pitchFamily="34" charset="0"/>
                      </a:endParaRPr>
                    </a:p>
                  </a:txBody>
                  <a:tcPr marL="0" marR="0" marT="0" marB="0"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0217308"/>
                  </a:ext>
                </a:extLst>
              </a:tr>
              <a:tr h="25256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100" dirty="0">
                          <a:solidFill>
                            <a:schemeClr val="bg1"/>
                          </a:solidFill>
                          <a:effectLst/>
                          <a:latin typeface="FiraGO" panose="020B0503050000020004" pitchFamily="34" charset="0"/>
                        </a:rPr>
                        <a:t>Stórhátíðardagar</a:t>
                      </a:r>
                      <a:endParaRPr lang="en-IS" sz="1100">
                        <a:solidFill>
                          <a:schemeClr val="bg1"/>
                        </a:solidFill>
                        <a:effectLst/>
                        <a:latin typeface="FiraGO" panose="020B0503050000020004" pitchFamily="34" charset="0"/>
                      </a:endParaRP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hMerge="1">
                  <a:txBody>
                    <a:bodyPr/>
                    <a:lstStyle/>
                    <a:p>
                      <a:pPr algn="ctr"/>
                      <a:endParaRPr lang="en-IS" sz="900">
                        <a:effectLst/>
                        <a:latin typeface="FiraGO" panose="020B0503050000020004" pitchFamily="34" charset="0"/>
                      </a:endParaRPr>
                    </a:p>
                  </a:txBody>
                  <a:tcPr marL="54703" marR="54703" marT="54703" marB="54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solidFill>
                            <a:schemeClr val="bg1"/>
                          </a:solidFill>
                          <a:effectLst/>
                          <a:latin typeface="FiraGO" panose="020B0503050000020004" pitchFamily="34" charset="0"/>
                        </a:rPr>
                        <a:t>90%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endParaRPr lang="en-IS" sz="1100">
                        <a:effectLst/>
                        <a:latin typeface="FiraGO" panose="020B05030500000200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0198913"/>
                  </a:ext>
                </a:extLst>
              </a:tr>
              <a:tr h="25256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S" sz="1100">
                        <a:solidFill>
                          <a:schemeClr val="bg1"/>
                        </a:solidFill>
                        <a:effectLst/>
                        <a:latin typeface="FiraGO" panose="020B0503050000020004" pitchFamily="34" charset="0"/>
                      </a:endParaRPr>
                    </a:p>
                  </a:txBody>
                  <a:tcPr marL="45720" marR="45720"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S"/>
                    </a:p>
                  </a:txBody>
                  <a:tcPr/>
                </a:tc>
                <a:tc>
                  <a:txBody>
                    <a:bodyPr/>
                    <a:lstStyle/>
                    <a:p>
                      <a:pPr algn="ctr"/>
                      <a:endParaRPr lang="en-IS" sz="1100">
                        <a:solidFill>
                          <a:schemeClr val="bg1"/>
                        </a:solidFill>
                        <a:effectLst/>
                        <a:latin typeface="FiraGO" panose="020B05030500000200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5903613"/>
                  </a:ext>
                </a:extLst>
              </a:tr>
            </a:tbl>
          </a:graphicData>
        </a:graphic>
      </p:graphicFrame>
      <p:graphicFrame>
        <p:nvGraphicFramePr>
          <p:cNvPr id="8" name="Table 7">
            <a:extLst>
              <a:ext uri="{FF2B5EF4-FFF2-40B4-BE49-F238E27FC236}">
                <a16:creationId xmlns:a16="http://schemas.microsoft.com/office/drawing/2014/main" id="{3304C525-B687-3944-A5DA-364960B8D83D}"/>
              </a:ext>
            </a:extLst>
          </p:cNvPr>
          <p:cNvGraphicFramePr>
            <a:graphicFrameLocks noGrp="1"/>
          </p:cNvGraphicFramePr>
          <p:nvPr>
            <p:extLst>
              <p:ext uri="{D42A27DB-BD31-4B8C-83A1-F6EECF244321}">
                <p14:modId xmlns:p14="http://schemas.microsoft.com/office/powerpoint/2010/main" val="3666219660"/>
              </p:ext>
            </p:extLst>
          </p:nvPr>
        </p:nvGraphicFramePr>
        <p:xfrm>
          <a:off x="7159685" y="3429000"/>
          <a:ext cx="4044989" cy="3148096"/>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54703" marR="54703" marT="54703" marB="54703"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dirty="0">
                          <a:effectLst/>
                          <a:latin typeface="FiraGO" panose="020B0503050000020004" pitchFamily="34" charset="0"/>
                        </a:rPr>
                        <a:t>Morgunvakt</a:t>
                      </a: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dirty="0">
                          <a:effectLst/>
                          <a:latin typeface="FiraGO" panose="020B0503050000020004" pitchFamily="34" charset="0"/>
                        </a:rPr>
                        <a:t>Kvöldvakt</a:t>
                      </a: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dirty="0">
                          <a:effectLst/>
                          <a:latin typeface="FiraGO" panose="020B0503050000020004" pitchFamily="34" charset="0"/>
                        </a:rPr>
                        <a:t>Næturvakt</a:t>
                      </a: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dirty="0">
                          <a:effectLst/>
                          <a:latin typeface="FiraGO" panose="020B0503050000020004" pitchFamily="34" charset="0"/>
                        </a:rPr>
                        <a:t>Mán.</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1878619507"/>
                  </a:ext>
                </a:extLst>
              </a:tr>
              <a:tr h="252561">
                <a:tc>
                  <a:txBody>
                    <a:bodyPr/>
                    <a:lstStyle/>
                    <a:p>
                      <a:pPr algn="ctr"/>
                      <a:r>
                        <a:rPr lang="en-GB" sz="1100" dirty="0">
                          <a:effectLst/>
                          <a:latin typeface="FiraGO" panose="020B0503050000020004" pitchFamily="34" charset="0"/>
                        </a:rPr>
                        <a:t>Þri.</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297422774"/>
                  </a:ext>
                </a:extLst>
              </a:tr>
              <a:tr h="252561">
                <a:tc>
                  <a:txBody>
                    <a:bodyPr/>
                    <a:lstStyle/>
                    <a:p>
                      <a:pPr algn="ctr"/>
                      <a:r>
                        <a:rPr lang="en-GB" sz="1100" dirty="0">
                          <a:effectLst/>
                          <a:latin typeface="FiraGO" panose="020B0503050000020004" pitchFamily="34" charset="0"/>
                        </a:rPr>
                        <a:t>Mið.</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900513929"/>
                  </a:ext>
                </a:extLst>
              </a:tr>
              <a:tr h="252561">
                <a:tc>
                  <a:txBody>
                    <a:bodyPr/>
                    <a:lstStyle/>
                    <a:p>
                      <a:pPr algn="ctr"/>
                      <a:r>
                        <a:rPr lang="en-GB" sz="1100" dirty="0">
                          <a:effectLst/>
                          <a:latin typeface="FiraGO" panose="020B0503050000020004" pitchFamily="34" charset="0"/>
                        </a:rPr>
                        <a:t>Fim.</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4222815684"/>
                  </a:ext>
                </a:extLst>
              </a:tr>
              <a:tr h="252561">
                <a:tc>
                  <a:txBody>
                    <a:bodyPr/>
                    <a:lstStyle/>
                    <a:p>
                      <a:pPr algn="ctr"/>
                      <a:r>
                        <a:rPr lang="en-GB" sz="1100" dirty="0">
                          <a:effectLst/>
                          <a:latin typeface="FiraGO" panose="020B0503050000020004" pitchFamily="34" charset="0"/>
                        </a:rPr>
                        <a:t>Fös.</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75%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3607536693"/>
                  </a:ext>
                </a:extLst>
              </a:tr>
              <a:tr h="252561">
                <a:tc>
                  <a:txBody>
                    <a:bodyPr/>
                    <a:lstStyle/>
                    <a:p>
                      <a:pPr algn="ctr"/>
                      <a:r>
                        <a:rPr lang="en-GB" sz="1100" dirty="0">
                          <a:effectLst/>
                          <a:latin typeface="FiraGO" panose="020B0503050000020004" pitchFamily="34" charset="0"/>
                        </a:rPr>
                        <a:t>Lau.</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75%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673666843"/>
                  </a:ext>
                </a:extLst>
              </a:tr>
              <a:tr h="252561">
                <a:tc>
                  <a:txBody>
                    <a:bodyPr/>
                    <a:lstStyle/>
                    <a:p>
                      <a:pPr algn="ctr"/>
                      <a:r>
                        <a:rPr lang="en-GB" sz="1100" dirty="0">
                          <a:effectLst/>
                          <a:latin typeface="FiraGO" panose="020B0503050000020004" pitchFamily="34" charset="0"/>
                        </a:rPr>
                        <a:t>Sun.</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75%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2343205918"/>
                  </a:ext>
                </a:extLst>
              </a:tr>
              <a:tr h="252561">
                <a:tc>
                  <a:txBody>
                    <a:bodyPr/>
                    <a:lstStyle/>
                    <a:p>
                      <a:pPr algn="ctr"/>
                      <a:endParaRPr lang="en-GB" sz="900" dirty="0">
                        <a:effectLst/>
                        <a:latin typeface="FiraGO" panose="020B0503050000020004" pitchFamily="34" charset="0"/>
                      </a:endParaRPr>
                    </a:p>
                  </a:txBody>
                  <a:tcPr marL="54703" marR="54703" marT="54703" marB="54703">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54703" marR="54703" marT="54703" marB="54703">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54703" marR="54703" marT="54703" marB="54703">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54703" marR="54703" marT="54703" marB="54703">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0217308"/>
                  </a:ext>
                </a:extLst>
              </a:tr>
              <a:tr h="25256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100" dirty="0">
                          <a:solidFill>
                            <a:schemeClr val="bg1"/>
                          </a:solidFill>
                          <a:effectLst/>
                          <a:latin typeface="FiraGO" panose="020B0503050000020004" pitchFamily="34" charset="0"/>
                        </a:rPr>
                        <a:t>Stórhátíðardagar</a:t>
                      </a:r>
                      <a:endParaRPr lang="en-IS" sz="1100">
                        <a:solidFill>
                          <a:schemeClr val="bg1"/>
                        </a:solidFill>
                        <a:effectLst/>
                        <a:latin typeface="FiraGO" panose="020B0503050000020004" pitchFamily="34" charset="0"/>
                      </a:endParaRP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hMerge="1">
                  <a:txBody>
                    <a:bodyPr/>
                    <a:lstStyle/>
                    <a:p>
                      <a:pPr algn="ctr"/>
                      <a:endParaRPr lang="en-IS" sz="900">
                        <a:effectLst/>
                        <a:latin typeface="FiraGO" panose="020B0503050000020004" pitchFamily="34" charset="0"/>
                      </a:endParaRPr>
                    </a:p>
                  </a:txBody>
                  <a:tcPr marL="54703" marR="54703" marT="54703" marB="54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solidFill>
                            <a:schemeClr val="bg1"/>
                          </a:solidFill>
                          <a:effectLst/>
                          <a:latin typeface="FiraGO" panose="020B0503050000020004" pitchFamily="34" charset="0"/>
                        </a:rPr>
                        <a:t>90%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endParaRPr lang="en-IS" sz="900">
                        <a:effectLst/>
                        <a:latin typeface="FiraGO" panose="020B0503050000020004" pitchFamily="34" charset="0"/>
                      </a:endParaRPr>
                    </a:p>
                  </a:txBody>
                  <a:tcPr marL="54703" marR="54703" marT="54703" marB="54703">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0198913"/>
                  </a:ext>
                </a:extLst>
              </a:tr>
              <a:tr h="252561">
                <a:tc gridSpan="2">
                  <a:txBody>
                    <a:bodyPr/>
                    <a:lstStyle/>
                    <a:p>
                      <a:pPr algn="ctr"/>
                      <a:endParaRPr lang="en-GB" sz="1100" dirty="0">
                        <a:effectLst/>
                        <a:latin typeface="FiraGO" panose="020B0503050000020004" pitchFamily="34" charset="0"/>
                      </a:endParaRP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S"/>
                    </a:p>
                  </a:txBody>
                  <a:tcPr/>
                </a:tc>
                <a:tc>
                  <a:txBody>
                    <a:bodyPr/>
                    <a:lstStyle/>
                    <a:p>
                      <a:pPr algn="ctr"/>
                      <a:r>
                        <a:rPr lang="en-IS" sz="1100">
                          <a:solidFill>
                            <a:schemeClr val="bg1"/>
                          </a:solidFill>
                          <a:effectLst/>
                          <a:latin typeface="FiraGO" panose="020B0503050000020004" pitchFamily="34" charset="0"/>
                        </a:rPr>
                        <a:t>120%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endParaRPr lang="en-IS" sz="900">
                        <a:effectLst/>
                        <a:latin typeface="FiraGO" panose="020B0503050000020004" pitchFamily="34" charset="0"/>
                      </a:endParaRPr>
                    </a:p>
                  </a:txBody>
                  <a:tcPr marL="54703" marR="54703" marT="54703" marB="54703">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7303121"/>
                  </a:ext>
                </a:extLst>
              </a:tr>
              <a:tr h="252561">
                <a:tc gridSpan="2">
                  <a:txBody>
                    <a:bodyPr/>
                    <a:lstStyle/>
                    <a:p>
                      <a:pPr algn="ctr"/>
                      <a:endParaRPr lang="en-GB" sz="1100" dirty="0">
                        <a:effectLst/>
                        <a:latin typeface="FiraGO" panose="020B0503050000020004" pitchFamily="34" charset="0"/>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S"/>
                    </a:p>
                  </a:txBody>
                  <a:tcPr/>
                </a:tc>
                <a:tc>
                  <a:txBody>
                    <a:bodyPr/>
                    <a:lstStyle/>
                    <a:p>
                      <a:pPr algn="ctr"/>
                      <a:endParaRPr lang="en-IS" sz="1100">
                        <a:solidFill>
                          <a:schemeClr val="bg1"/>
                        </a:solidFill>
                        <a:effectLst/>
                        <a:latin typeface="FiraGO" panose="020B05030500000200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54703" marR="54703" marT="54703" marB="547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6045776"/>
                  </a:ext>
                </a:extLst>
              </a:tr>
            </a:tbl>
          </a:graphicData>
        </a:graphic>
      </p:graphicFrame>
      <p:sp>
        <p:nvSpPr>
          <p:cNvPr id="9" name="TextBox 8">
            <a:extLst>
              <a:ext uri="{FF2B5EF4-FFF2-40B4-BE49-F238E27FC236}">
                <a16:creationId xmlns:a16="http://schemas.microsoft.com/office/drawing/2014/main" id="{AC34D4EE-A4BD-D841-8848-D1065C7259FB}"/>
              </a:ext>
            </a:extLst>
          </p:cNvPr>
          <p:cNvSpPr txBox="1"/>
          <p:nvPr/>
        </p:nvSpPr>
        <p:spPr>
          <a:xfrm>
            <a:off x="1141413" y="2991749"/>
            <a:ext cx="2554367" cy="307777"/>
          </a:xfrm>
          <a:prstGeom prst="rect">
            <a:avLst/>
          </a:prstGeom>
          <a:noFill/>
        </p:spPr>
        <p:txBody>
          <a:bodyPr wrap="square" rtlCol="0">
            <a:spAutoFit/>
          </a:bodyPr>
          <a:lstStyle/>
          <a:p>
            <a:r>
              <a:rPr lang="en-IS" sz="1400" b="1">
                <a:solidFill>
                  <a:srgbClr val="60986E"/>
                </a:solidFill>
                <a:latin typeface="FiraGO SemiBold" panose="020B0503050000020004" pitchFamily="34" charset="0"/>
                <a:cs typeface="FiraGO SemiBold" panose="020B0503050000020004" pitchFamily="34" charset="0"/>
              </a:rPr>
              <a:t>Núverandi vaktaálag</a:t>
            </a:r>
          </a:p>
        </p:txBody>
      </p:sp>
      <p:sp>
        <p:nvSpPr>
          <p:cNvPr id="10" name="TextBox 9">
            <a:extLst>
              <a:ext uri="{FF2B5EF4-FFF2-40B4-BE49-F238E27FC236}">
                <a16:creationId xmlns:a16="http://schemas.microsoft.com/office/drawing/2014/main" id="{1221279A-0B9F-8E45-B5AC-7A82970666BD}"/>
              </a:ext>
            </a:extLst>
          </p:cNvPr>
          <p:cNvSpPr txBox="1"/>
          <p:nvPr/>
        </p:nvSpPr>
        <p:spPr>
          <a:xfrm>
            <a:off x="7119716" y="2991749"/>
            <a:ext cx="2554367" cy="307777"/>
          </a:xfrm>
          <a:prstGeom prst="rect">
            <a:avLst/>
          </a:prstGeom>
          <a:noFill/>
        </p:spPr>
        <p:txBody>
          <a:bodyPr wrap="square" rtlCol="0">
            <a:spAutoFit/>
          </a:bodyPr>
          <a:lstStyle/>
          <a:p>
            <a:r>
              <a:rPr lang="en-IS" sz="1400" b="1">
                <a:solidFill>
                  <a:srgbClr val="F18921"/>
                </a:solidFill>
                <a:latin typeface="FiraGO SemiBold" panose="020B0503050000020004" pitchFamily="34" charset="0"/>
                <a:cs typeface="FiraGO SemiBold" panose="020B0503050000020004" pitchFamily="34" charset="0"/>
              </a:rPr>
              <a:t>Vaktaálag verður</a:t>
            </a:r>
          </a:p>
        </p:txBody>
      </p:sp>
      <p:sp>
        <p:nvSpPr>
          <p:cNvPr id="11" name="TextBox 10">
            <a:extLst>
              <a:ext uri="{FF2B5EF4-FFF2-40B4-BE49-F238E27FC236}">
                <a16:creationId xmlns:a16="http://schemas.microsoft.com/office/drawing/2014/main" id="{EF92AD3A-0780-BD45-A4F5-276EC38D9E53}"/>
              </a:ext>
            </a:extLst>
          </p:cNvPr>
          <p:cNvSpPr txBox="1"/>
          <p:nvPr/>
        </p:nvSpPr>
        <p:spPr>
          <a:xfrm>
            <a:off x="10182261" y="5762520"/>
            <a:ext cx="1443318" cy="914802"/>
          </a:xfrm>
          <a:prstGeom prst="rect">
            <a:avLst/>
          </a:prstGeom>
          <a:noFill/>
        </p:spPr>
        <p:txBody>
          <a:bodyPr wrap="square" rtlCol="0">
            <a:spAutoFit/>
          </a:bodyPr>
          <a:lstStyle/>
          <a:p>
            <a:pPr>
              <a:lnSpc>
                <a:spcPts val="1300"/>
              </a:lnSpc>
            </a:pPr>
            <a:r>
              <a:rPr lang="is-IS" sz="900" b="1" dirty="0">
                <a:solidFill>
                  <a:srgbClr val="C00000"/>
                </a:solidFill>
                <a:latin typeface="FiraGO SemiBold" panose="020B0503050000020004" pitchFamily="34" charset="0"/>
                <a:cs typeface="FiraGO SemiBold" panose="020B0503050000020004" pitchFamily="34" charset="0"/>
              </a:rPr>
              <a:t>120% álag</a:t>
            </a:r>
          </a:p>
          <a:p>
            <a:pPr>
              <a:lnSpc>
                <a:spcPts val="1300"/>
              </a:lnSpc>
            </a:pPr>
            <a:r>
              <a:rPr lang="is-IS" sz="900" dirty="0">
                <a:latin typeface="FiraGO Book" panose="020B0503050000020004" pitchFamily="34" charset="0"/>
                <a:cs typeface="FiraGO Book" panose="020B0503050000020004" pitchFamily="34" charset="0"/>
              </a:rPr>
              <a:t>Aðfangadagur kl. 16-00</a:t>
            </a:r>
          </a:p>
          <a:p>
            <a:pPr>
              <a:lnSpc>
                <a:spcPts val="1300"/>
              </a:lnSpc>
            </a:pPr>
            <a:r>
              <a:rPr lang="is-IS" sz="900" dirty="0">
                <a:latin typeface="FiraGO Book" panose="020B0503050000020004" pitchFamily="34" charset="0"/>
                <a:cs typeface="FiraGO Book" panose="020B0503050000020004" pitchFamily="34" charset="0"/>
              </a:rPr>
              <a:t>Jólanótt kl. 00-08</a:t>
            </a:r>
          </a:p>
          <a:p>
            <a:pPr>
              <a:lnSpc>
                <a:spcPts val="1300"/>
              </a:lnSpc>
            </a:pPr>
            <a:r>
              <a:rPr lang="is-IS" sz="900" dirty="0">
                <a:latin typeface="FiraGO Book" panose="020B0503050000020004" pitchFamily="34" charset="0"/>
                <a:cs typeface="FiraGO Book" panose="020B0503050000020004" pitchFamily="34" charset="0"/>
              </a:rPr>
              <a:t>Gamlársdagur kl. 16-00</a:t>
            </a:r>
          </a:p>
          <a:p>
            <a:pPr>
              <a:lnSpc>
                <a:spcPts val="1300"/>
              </a:lnSpc>
            </a:pPr>
            <a:r>
              <a:rPr lang="is-IS" sz="900" dirty="0">
                <a:latin typeface="FiraGO Book" panose="020B0503050000020004" pitchFamily="34" charset="0"/>
                <a:cs typeface="FiraGO Book" panose="020B0503050000020004" pitchFamily="34" charset="0"/>
              </a:rPr>
              <a:t>Nýársnótt kl. 00-08</a:t>
            </a:r>
          </a:p>
        </p:txBody>
      </p:sp>
    </p:spTree>
    <p:extLst>
      <p:ext uri="{BB962C8B-B14F-4D97-AF65-F5344CB8AC3E}">
        <p14:creationId xmlns:p14="http://schemas.microsoft.com/office/powerpoint/2010/main" val="271943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35D708-7C4A-494F-8943-351F8DF4CB7E}"/>
              </a:ext>
            </a:extLst>
          </p:cNvPr>
          <p:cNvSpPr>
            <a:spLocks noGrp="1"/>
          </p:cNvSpPr>
          <p:nvPr>
            <p:ph type="body" sz="quarter" idx="12"/>
          </p:nvPr>
        </p:nvSpPr>
        <p:spPr>
          <a:xfrm>
            <a:off x="1141590" y="888146"/>
            <a:ext cx="5461229" cy="789927"/>
          </a:xfrm>
        </p:spPr>
        <p:txBody>
          <a:bodyPr/>
          <a:lstStyle/>
          <a:p>
            <a:r>
              <a:rPr lang="en-GB" dirty="0"/>
              <a:t>Vægi vinnuskyldustunda</a:t>
            </a:r>
            <a:endParaRPr lang="en-IS" dirty="0"/>
          </a:p>
        </p:txBody>
      </p:sp>
      <p:sp>
        <p:nvSpPr>
          <p:cNvPr id="3" name="Text Placeholder 2">
            <a:extLst>
              <a:ext uri="{FF2B5EF4-FFF2-40B4-BE49-F238E27FC236}">
                <a16:creationId xmlns:a16="http://schemas.microsoft.com/office/drawing/2014/main" id="{4853615F-B31E-6B48-A554-8226CF389188}"/>
              </a:ext>
            </a:extLst>
          </p:cNvPr>
          <p:cNvSpPr>
            <a:spLocks noGrp="1"/>
          </p:cNvSpPr>
          <p:nvPr>
            <p:ph type="body" sz="quarter" idx="13"/>
          </p:nvPr>
        </p:nvSpPr>
        <p:spPr>
          <a:xfrm>
            <a:off x="1158639" y="1968559"/>
            <a:ext cx="4832727" cy="4592638"/>
          </a:xfrm>
        </p:spPr>
        <p:txBody>
          <a:bodyPr/>
          <a:lstStyle/>
          <a:p>
            <a:r>
              <a:rPr lang="is-IS" sz="1800" dirty="0"/>
              <a:t>Vinnuskyldustundir vaktavinnufólks utan dagvinnumarka samkvæmt skipulagðri vaktskrá og innan vinnutímaskyldu hafa ólíkt vægi við útreikning vinnuskila.</a:t>
            </a:r>
          </a:p>
          <a:p>
            <a:endParaRPr lang="is-IS" sz="1800" dirty="0"/>
          </a:p>
          <a:p>
            <a:r>
              <a:rPr lang="is-IS" sz="1800" dirty="0"/>
              <a:t>Vinnuskil vaktavinnufólks í fullu starfi </a:t>
            </a:r>
            <a:br>
              <a:rPr lang="is-IS" sz="1800" dirty="0"/>
            </a:br>
            <a:r>
              <a:rPr lang="is-IS" sz="1800" dirty="0"/>
              <a:t>fer aldrei undir 32 vinnustundir á viku </a:t>
            </a:r>
            <a:br>
              <a:rPr lang="is-IS" sz="1800" dirty="0"/>
            </a:br>
            <a:r>
              <a:rPr lang="is-IS" sz="1800" dirty="0"/>
              <a:t>að jafnaði á launatímabili.</a:t>
            </a:r>
          </a:p>
        </p:txBody>
      </p:sp>
      <p:graphicFrame>
        <p:nvGraphicFramePr>
          <p:cNvPr id="4" name="Table 3">
            <a:extLst>
              <a:ext uri="{FF2B5EF4-FFF2-40B4-BE49-F238E27FC236}">
                <a16:creationId xmlns:a16="http://schemas.microsoft.com/office/drawing/2014/main" id="{3C4DE7D5-30A8-7E44-82E1-4BD904F1E847}"/>
              </a:ext>
            </a:extLst>
          </p:cNvPr>
          <p:cNvGraphicFramePr>
            <a:graphicFrameLocks noGrp="1"/>
          </p:cNvGraphicFramePr>
          <p:nvPr>
            <p:extLst>
              <p:ext uri="{D42A27DB-BD31-4B8C-83A1-F6EECF244321}">
                <p14:modId xmlns:p14="http://schemas.microsoft.com/office/powerpoint/2010/main" val="4143944851"/>
              </p:ext>
            </p:extLst>
          </p:nvPr>
        </p:nvGraphicFramePr>
        <p:xfrm>
          <a:off x="7158283" y="1362191"/>
          <a:ext cx="4044989" cy="2176966"/>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54703" marR="54703" marT="54703" marB="54703"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dirty="0">
                          <a:effectLst/>
                          <a:latin typeface="FiraGO" panose="020B0503050000020004" pitchFamily="34" charset="0"/>
                        </a:rPr>
                        <a:t>Morgunvakt</a:t>
                      </a: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dirty="0">
                          <a:effectLst/>
                          <a:latin typeface="FiraGO" panose="020B0503050000020004" pitchFamily="34" charset="0"/>
                        </a:rPr>
                        <a:t>Kvöldvakt</a:t>
                      </a: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dirty="0">
                          <a:effectLst/>
                          <a:latin typeface="FiraGO" panose="020B0503050000020004" pitchFamily="34" charset="0"/>
                        </a:rPr>
                        <a:t>Næturvakt</a:t>
                      </a: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dirty="0">
                          <a:effectLst/>
                          <a:latin typeface="FiraGO" panose="020B0503050000020004" pitchFamily="34" charset="0"/>
                        </a:rPr>
                        <a:t>Mán.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1878619507"/>
                  </a:ext>
                </a:extLst>
              </a:tr>
              <a:tr h="252561">
                <a:tc>
                  <a:txBody>
                    <a:bodyPr/>
                    <a:lstStyle/>
                    <a:p>
                      <a:pPr algn="ctr"/>
                      <a:r>
                        <a:rPr lang="en-GB" sz="1100" dirty="0">
                          <a:effectLst/>
                          <a:latin typeface="FiraGO" panose="020B0503050000020004" pitchFamily="34" charset="0"/>
                        </a:rPr>
                        <a:t>Þri.</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3297422774"/>
                  </a:ext>
                </a:extLst>
              </a:tr>
              <a:tr h="252561">
                <a:tc>
                  <a:txBody>
                    <a:bodyPr/>
                    <a:lstStyle/>
                    <a:p>
                      <a:pPr algn="ctr"/>
                      <a:r>
                        <a:rPr lang="en-GB" sz="1100" dirty="0">
                          <a:effectLst/>
                          <a:latin typeface="FiraGO" panose="020B0503050000020004" pitchFamily="34" charset="0"/>
                        </a:rPr>
                        <a:t>Mið.</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2900513929"/>
                  </a:ext>
                </a:extLst>
              </a:tr>
              <a:tr h="252561">
                <a:tc>
                  <a:txBody>
                    <a:bodyPr/>
                    <a:lstStyle/>
                    <a:p>
                      <a:pPr algn="ctr"/>
                      <a:r>
                        <a:rPr lang="en-GB" sz="1100" dirty="0">
                          <a:effectLst/>
                          <a:latin typeface="FiraGO" panose="020B0503050000020004" pitchFamily="34" charset="0"/>
                        </a:rPr>
                        <a:t>Fim.</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4222815684"/>
                  </a:ext>
                </a:extLst>
              </a:tr>
              <a:tr h="252561">
                <a:tc>
                  <a:txBody>
                    <a:bodyPr/>
                    <a:lstStyle/>
                    <a:p>
                      <a:pPr algn="ctr"/>
                      <a:r>
                        <a:rPr lang="en-GB" sz="1100" dirty="0">
                          <a:effectLst/>
                          <a:latin typeface="FiraGO" panose="020B0503050000020004" pitchFamily="34" charset="0"/>
                        </a:rPr>
                        <a:t>Fös.</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3607536693"/>
                  </a:ext>
                </a:extLst>
              </a:tr>
              <a:tr h="252561">
                <a:tc>
                  <a:txBody>
                    <a:bodyPr/>
                    <a:lstStyle/>
                    <a:p>
                      <a:pPr algn="ctr"/>
                      <a:r>
                        <a:rPr lang="en-GB" sz="1100" dirty="0">
                          <a:effectLst/>
                          <a:latin typeface="FiraGO" panose="020B0503050000020004" pitchFamily="34" charset="0"/>
                        </a:rPr>
                        <a:t>Lau.</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673666843"/>
                  </a:ext>
                </a:extLst>
              </a:tr>
              <a:tr h="252561">
                <a:tc>
                  <a:txBody>
                    <a:bodyPr/>
                    <a:lstStyle/>
                    <a:p>
                      <a:pPr algn="ctr"/>
                      <a:r>
                        <a:rPr lang="en-GB" sz="1100" dirty="0">
                          <a:effectLst/>
                          <a:latin typeface="FiraGO" panose="020B0503050000020004" pitchFamily="34" charset="0"/>
                        </a:rPr>
                        <a:t>Sun.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2343205918"/>
                  </a:ext>
                </a:extLst>
              </a:tr>
            </a:tbl>
          </a:graphicData>
        </a:graphic>
      </p:graphicFrame>
      <p:sp>
        <p:nvSpPr>
          <p:cNvPr id="6" name="TextBox 5">
            <a:extLst>
              <a:ext uri="{FF2B5EF4-FFF2-40B4-BE49-F238E27FC236}">
                <a16:creationId xmlns:a16="http://schemas.microsoft.com/office/drawing/2014/main" id="{8E3A87A0-EE5C-AD4E-BA09-BB48C04FA349}"/>
              </a:ext>
            </a:extLst>
          </p:cNvPr>
          <p:cNvSpPr txBox="1"/>
          <p:nvPr/>
        </p:nvSpPr>
        <p:spPr>
          <a:xfrm>
            <a:off x="7006873" y="1015713"/>
            <a:ext cx="2554367" cy="276999"/>
          </a:xfrm>
          <a:prstGeom prst="rect">
            <a:avLst/>
          </a:prstGeom>
          <a:noFill/>
        </p:spPr>
        <p:txBody>
          <a:bodyPr wrap="square" rtlCol="0">
            <a:spAutoFit/>
          </a:bodyPr>
          <a:lstStyle/>
          <a:p>
            <a:r>
              <a:rPr lang="en-IS" sz="1200" b="1">
                <a:solidFill>
                  <a:srgbClr val="092E1E"/>
                </a:solidFill>
                <a:latin typeface="FiraGO SemiBold" panose="020B0503050000020004" pitchFamily="34" charset="0"/>
                <a:cs typeface="FiraGO SemiBold" panose="020B0503050000020004" pitchFamily="34" charset="0"/>
              </a:rPr>
              <a:t>Vægi vinnuskyldustunda er</a:t>
            </a:r>
          </a:p>
        </p:txBody>
      </p:sp>
      <p:sp>
        <p:nvSpPr>
          <p:cNvPr id="7" name="TextBox 6">
            <a:extLst>
              <a:ext uri="{FF2B5EF4-FFF2-40B4-BE49-F238E27FC236}">
                <a16:creationId xmlns:a16="http://schemas.microsoft.com/office/drawing/2014/main" id="{F6DAC832-C9D3-AD44-9D0F-FC56C4DB8FC1}"/>
              </a:ext>
            </a:extLst>
          </p:cNvPr>
          <p:cNvSpPr txBox="1"/>
          <p:nvPr/>
        </p:nvSpPr>
        <p:spPr>
          <a:xfrm>
            <a:off x="7006873" y="3878911"/>
            <a:ext cx="2947775" cy="276999"/>
          </a:xfrm>
          <a:prstGeom prst="rect">
            <a:avLst/>
          </a:prstGeom>
          <a:noFill/>
        </p:spPr>
        <p:txBody>
          <a:bodyPr wrap="square" rtlCol="0">
            <a:spAutoFit/>
          </a:bodyPr>
          <a:lstStyle/>
          <a:p>
            <a:r>
              <a:rPr lang="en-IS" sz="1200" b="1">
                <a:solidFill>
                  <a:srgbClr val="F18921"/>
                </a:solidFill>
                <a:latin typeface="FiraGO SemiBold" panose="020B0503050000020004" pitchFamily="34" charset="0"/>
                <a:cs typeface="FiraGO SemiBold" panose="020B0503050000020004" pitchFamily="34" charset="0"/>
              </a:rPr>
              <a:t>Vægi vinnuskyldustunda verður</a:t>
            </a:r>
          </a:p>
        </p:txBody>
      </p:sp>
      <p:graphicFrame>
        <p:nvGraphicFramePr>
          <p:cNvPr id="10" name="Table 9">
            <a:extLst>
              <a:ext uri="{FF2B5EF4-FFF2-40B4-BE49-F238E27FC236}">
                <a16:creationId xmlns:a16="http://schemas.microsoft.com/office/drawing/2014/main" id="{65DDA101-C690-AA40-9D9B-05C048965FAA}"/>
              </a:ext>
            </a:extLst>
          </p:cNvPr>
          <p:cNvGraphicFramePr>
            <a:graphicFrameLocks noGrp="1"/>
          </p:cNvGraphicFramePr>
          <p:nvPr>
            <p:extLst>
              <p:ext uri="{D42A27DB-BD31-4B8C-83A1-F6EECF244321}">
                <p14:modId xmlns:p14="http://schemas.microsoft.com/office/powerpoint/2010/main" val="3199583448"/>
              </p:ext>
            </p:extLst>
          </p:nvPr>
        </p:nvGraphicFramePr>
        <p:xfrm>
          <a:off x="7158283" y="4264878"/>
          <a:ext cx="4044989" cy="2179703"/>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54703" marR="54703" marT="54703" marB="54703"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dirty="0">
                          <a:effectLst/>
                          <a:latin typeface="FiraGO" panose="020B0503050000020004" pitchFamily="34" charset="0"/>
                        </a:rPr>
                        <a:t>Morgunvakt</a:t>
                      </a: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dirty="0">
                          <a:effectLst/>
                          <a:latin typeface="FiraGO" panose="020B0503050000020004" pitchFamily="34" charset="0"/>
                        </a:rPr>
                        <a:t>Kvöldvakt</a:t>
                      </a: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dirty="0">
                          <a:effectLst/>
                          <a:latin typeface="FiraGO" panose="020B0503050000020004" pitchFamily="34" charset="0"/>
                        </a:rPr>
                        <a:t>Næturvakt</a:t>
                      </a: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9471">
                <a:tc>
                  <a:txBody>
                    <a:bodyPr/>
                    <a:lstStyle/>
                    <a:p>
                      <a:pPr algn="ctr"/>
                      <a:r>
                        <a:rPr lang="en-GB" sz="1100" dirty="0">
                          <a:effectLst/>
                          <a:latin typeface="FiraGO" panose="020B0503050000020004" pitchFamily="34" charset="0"/>
                        </a:rPr>
                        <a:t>Mán.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1878619507"/>
                  </a:ext>
                </a:extLst>
              </a:tr>
              <a:tr h="259471">
                <a:tc>
                  <a:txBody>
                    <a:bodyPr/>
                    <a:lstStyle/>
                    <a:p>
                      <a:pPr algn="ctr"/>
                      <a:r>
                        <a:rPr lang="en-GB" sz="1100" dirty="0">
                          <a:effectLst/>
                          <a:latin typeface="FiraGO" panose="020B0503050000020004" pitchFamily="34" charset="0"/>
                        </a:rPr>
                        <a:t>Þri.</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297422774"/>
                  </a:ext>
                </a:extLst>
              </a:tr>
              <a:tr h="259471">
                <a:tc>
                  <a:txBody>
                    <a:bodyPr/>
                    <a:lstStyle/>
                    <a:p>
                      <a:pPr algn="ctr"/>
                      <a:r>
                        <a:rPr lang="en-GB" sz="1100" dirty="0">
                          <a:effectLst/>
                          <a:latin typeface="FiraGO" panose="020B0503050000020004" pitchFamily="34" charset="0"/>
                        </a:rPr>
                        <a:t>Mið.</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900513929"/>
                  </a:ext>
                </a:extLst>
              </a:tr>
              <a:tr h="259471">
                <a:tc>
                  <a:txBody>
                    <a:bodyPr/>
                    <a:lstStyle/>
                    <a:p>
                      <a:pPr algn="ctr"/>
                      <a:r>
                        <a:rPr lang="en-GB" sz="1100" dirty="0">
                          <a:effectLst/>
                          <a:latin typeface="FiraGO" panose="020B0503050000020004" pitchFamily="34" charset="0"/>
                        </a:rPr>
                        <a:t>Fim.</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4222815684"/>
                  </a:ext>
                </a:extLst>
              </a:tr>
              <a:tr h="259471">
                <a:tc>
                  <a:txBody>
                    <a:bodyPr/>
                    <a:lstStyle/>
                    <a:p>
                      <a:pPr algn="ctr"/>
                      <a:r>
                        <a:rPr lang="en-GB" sz="1100" dirty="0">
                          <a:effectLst/>
                          <a:latin typeface="FiraGO" panose="020B0503050000020004" pitchFamily="34" charset="0"/>
                        </a:rPr>
                        <a:t>Fös.</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607536693"/>
                  </a:ext>
                </a:extLst>
              </a:tr>
              <a:tr h="259471">
                <a:tc>
                  <a:txBody>
                    <a:bodyPr/>
                    <a:lstStyle/>
                    <a:p>
                      <a:pPr algn="ctr"/>
                      <a:r>
                        <a:rPr lang="en-GB" sz="1100" dirty="0">
                          <a:effectLst/>
                          <a:latin typeface="FiraGO" panose="020B0503050000020004" pitchFamily="34" charset="0"/>
                        </a:rPr>
                        <a:t>Lau.</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673666843"/>
                  </a:ext>
                </a:extLst>
              </a:tr>
              <a:tr h="259471">
                <a:tc>
                  <a:txBody>
                    <a:bodyPr/>
                    <a:lstStyle/>
                    <a:p>
                      <a:pPr algn="ctr"/>
                      <a:r>
                        <a:rPr lang="en-GB" sz="1100" dirty="0">
                          <a:effectLst/>
                          <a:latin typeface="FiraGO" panose="020B0503050000020004" pitchFamily="34" charset="0"/>
                        </a:rPr>
                        <a:t>Sun.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343205918"/>
                  </a:ext>
                </a:extLst>
              </a:tr>
            </a:tbl>
          </a:graphicData>
        </a:graphic>
      </p:graphicFrame>
    </p:spTree>
    <p:extLst>
      <p:ext uri="{BB962C8B-B14F-4D97-AF65-F5344CB8AC3E}">
        <p14:creationId xmlns:p14="http://schemas.microsoft.com/office/powerpoint/2010/main" val="941233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D45141-FDC2-4BBC-A617-0DEB36EF741F}"/>
              </a:ext>
            </a:extLst>
          </p:cNvPr>
          <p:cNvSpPr>
            <a:spLocks noGrp="1"/>
          </p:cNvSpPr>
          <p:nvPr>
            <p:ph type="body" sz="quarter" idx="12"/>
          </p:nvPr>
        </p:nvSpPr>
        <p:spPr>
          <a:xfrm>
            <a:off x="1141590" y="673834"/>
            <a:ext cx="9901547" cy="789927"/>
          </a:xfrm>
        </p:spPr>
        <p:txBody>
          <a:bodyPr lIns="91440" tIns="45720" rIns="91440" bIns="45720" anchor="t"/>
          <a:lstStyle/>
          <a:p>
            <a:r>
              <a:rPr lang="en-GB" dirty="0">
                <a:latin typeface="FiraGO SemiBold"/>
              </a:rPr>
              <a:t>Vægi vinnuskyldustunda </a:t>
            </a:r>
            <a:endParaRPr lang="en-GB" dirty="0"/>
          </a:p>
        </p:txBody>
      </p:sp>
      <p:sp>
        <p:nvSpPr>
          <p:cNvPr id="3" name="Text Placeholder 2">
            <a:extLst>
              <a:ext uri="{FF2B5EF4-FFF2-40B4-BE49-F238E27FC236}">
                <a16:creationId xmlns:a16="http://schemas.microsoft.com/office/drawing/2014/main" id="{5644A737-4D79-4510-8C36-9F2B39676441}"/>
              </a:ext>
            </a:extLst>
          </p:cNvPr>
          <p:cNvSpPr>
            <a:spLocks noGrp="1"/>
          </p:cNvSpPr>
          <p:nvPr>
            <p:ph type="body" sz="quarter" idx="13"/>
          </p:nvPr>
        </p:nvSpPr>
        <p:spPr>
          <a:xfrm>
            <a:off x="1141590" y="1591528"/>
            <a:ext cx="5966618" cy="4592638"/>
          </a:xfrm>
        </p:spPr>
        <p:txBody>
          <a:bodyPr lIns="91440" tIns="45720" rIns="91440" bIns="45720" anchor="t"/>
          <a:lstStyle/>
          <a:p>
            <a:pPr marL="285750" indent="-285750">
              <a:buFont typeface="Arial"/>
              <a:buChar char="•"/>
            </a:pPr>
            <a:r>
              <a:rPr lang="en-GB" sz="2000" dirty="0">
                <a:latin typeface="FiraGO Book"/>
              </a:rPr>
              <a:t>Er í beinni tengingu við vaktaálag</a:t>
            </a:r>
          </a:p>
          <a:p>
            <a:pPr marL="285750" indent="-285750">
              <a:buFont typeface="Arial"/>
              <a:buChar char="•"/>
            </a:pPr>
            <a:r>
              <a:rPr lang="en-GB" sz="2000" dirty="0">
                <a:latin typeface="FiraGO Book"/>
              </a:rPr>
              <a:t>Er á rauðum dögum sem bera upp á virkan dag með eftirfarandi hætti:</a:t>
            </a:r>
            <a:endParaRPr lang="en-GB" sz="2000" dirty="0"/>
          </a:p>
          <a:p>
            <a:pPr marL="742950" lvl="1" indent="-285750">
              <a:buFont typeface="Arial"/>
              <a:buChar char="•"/>
            </a:pPr>
            <a:r>
              <a:rPr lang="en-GB" sz="2000" dirty="0">
                <a:latin typeface="FiraGO Book"/>
              </a:rPr>
              <a:t>1,05 frá kl. 08-24</a:t>
            </a:r>
            <a:endParaRPr lang="en-GB" sz="2000" dirty="0"/>
          </a:p>
          <a:p>
            <a:pPr marL="742950" lvl="1" indent="-285750">
              <a:buFont typeface="Arial"/>
              <a:buChar char="•"/>
            </a:pPr>
            <a:r>
              <a:rPr lang="en-GB" sz="2000" dirty="0">
                <a:latin typeface="FiraGO Book"/>
              </a:rPr>
              <a:t>1,2 frá kl 24-08</a:t>
            </a:r>
          </a:p>
          <a:p>
            <a:pPr marL="742950" lvl="1" indent="-285750">
              <a:buFont typeface="Arial"/>
              <a:buChar char="•"/>
            </a:pPr>
            <a:r>
              <a:rPr lang="en-GB" sz="2000" dirty="0">
                <a:latin typeface="FiraGO Book"/>
              </a:rPr>
              <a:t>120% álagi fylgir alltaf 1,2.</a:t>
            </a:r>
          </a:p>
          <a:p>
            <a:pPr marL="285750" indent="-285750">
              <a:buFont typeface="Arial"/>
              <a:buChar char="•"/>
            </a:pPr>
            <a:r>
              <a:rPr lang="en-GB" sz="2000" dirty="0">
                <a:latin typeface="FiraGO Book"/>
              </a:rPr>
              <a:t>Vægi vinnuskyldustunda telst þegar um er að ræða veikindi, veikindi barna og hvíldartíma til að ná lágmarkshvíld</a:t>
            </a:r>
          </a:p>
          <a:p>
            <a:pPr marL="285750" indent="-285750">
              <a:buFont typeface="Arial"/>
              <a:buChar char="•"/>
            </a:pPr>
            <a:r>
              <a:rPr lang="en-GB" sz="2000" dirty="0">
                <a:latin typeface="FiraGO Book"/>
              </a:rPr>
              <a:t>Vægi vinnuskyldustunda telst ekki í öðrum launuðum né ólaunuðum fjarvistum</a:t>
            </a:r>
            <a:endParaRPr lang="en-GB" dirty="0">
              <a:latin typeface="FiraGO Book"/>
            </a:endParaRPr>
          </a:p>
        </p:txBody>
      </p:sp>
      <p:pic>
        <p:nvPicPr>
          <p:cNvPr id="5" name="Picture 4">
            <a:extLst>
              <a:ext uri="{FF2B5EF4-FFF2-40B4-BE49-F238E27FC236}">
                <a16:creationId xmlns:a16="http://schemas.microsoft.com/office/drawing/2014/main" id="{1D8086A9-BDBA-4BAD-A4CA-56097D173D5C}"/>
              </a:ext>
            </a:extLst>
          </p:cNvPr>
          <p:cNvPicPr>
            <a:picLocks noChangeAspect="1"/>
          </p:cNvPicPr>
          <p:nvPr/>
        </p:nvPicPr>
        <p:blipFill>
          <a:blip r:embed="rId2"/>
          <a:stretch>
            <a:fillRect/>
          </a:stretch>
        </p:blipFill>
        <p:spPr>
          <a:xfrm>
            <a:off x="7108208" y="1235852"/>
            <a:ext cx="4691097" cy="4386295"/>
          </a:xfrm>
          <a:prstGeom prst="rect">
            <a:avLst/>
          </a:prstGeom>
        </p:spPr>
      </p:pic>
    </p:spTree>
    <p:extLst>
      <p:ext uri="{BB962C8B-B14F-4D97-AF65-F5344CB8AC3E}">
        <p14:creationId xmlns:p14="http://schemas.microsoft.com/office/powerpoint/2010/main" val="3947971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étthyrningur 4">
            <a:extLst>
              <a:ext uri="{FF2B5EF4-FFF2-40B4-BE49-F238E27FC236}">
                <a16:creationId xmlns:a16="http://schemas.microsoft.com/office/drawing/2014/main" id="{7E9285A6-7954-4B97-8713-3C65ECED512B}"/>
              </a:ext>
            </a:extLst>
          </p:cNvPr>
          <p:cNvSpPr/>
          <p:nvPr/>
        </p:nvSpPr>
        <p:spPr>
          <a:xfrm>
            <a:off x="426720" y="777240"/>
            <a:ext cx="1280160" cy="739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4" descr="Question GIF by aurorasenhora">
            <a:extLst>
              <a:ext uri="{FF2B5EF4-FFF2-40B4-BE49-F238E27FC236}">
                <a16:creationId xmlns:a16="http://schemas.microsoft.com/office/drawing/2014/main" id="{8DD53241-7241-488E-A1B5-3940C7BE788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1430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138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88F497B-C3AC-40A9-A708-24FFD6C072FA}"/>
              </a:ext>
            </a:extLst>
          </p:cNvPr>
          <p:cNvSpPr>
            <a:spLocks noGrp="1"/>
          </p:cNvSpPr>
          <p:nvPr>
            <p:ph type="body" sz="quarter" idx="10"/>
          </p:nvPr>
        </p:nvSpPr>
        <p:spPr/>
        <p:txBody>
          <a:bodyPr/>
          <a:lstStyle/>
          <a:p>
            <a:r>
              <a:rPr lang="is-IS" dirty="0"/>
              <a:t>Vaktahvati</a:t>
            </a:r>
          </a:p>
        </p:txBody>
      </p:sp>
      <p:pic>
        <p:nvPicPr>
          <p:cNvPr id="6" name="Picture 5">
            <a:extLst>
              <a:ext uri="{FF2B5EF4-FFF2-40B4-BE49-F238E27FC236}">
                <a16:creationId xmlns:a16="http://schemas.microsoft.com/office/drawing/2014/main" id="{45BECC94-1EC6-48F0-9AD7-C239B1632D69}"/>
              </a:ext>
            </a:extLst>
          </p:cNvPr>
          <p:cNvPicPr>
            <a:picLocks noChangeAspect="1"/>
          </p:cNvPicPr>
          <p:nvPr/>
        </p:nvPicPr>
        <p:blipFill>
          <a:blip r:embed="rId3"/>
          <a:stretch>
            <a:fillRect/>
          </a:stretch>
        </p:blipFill>
        <p:spPr>
          <a:xfrm>
            <a:off x="-118187" y="1"/>
            <a:ext cx="12192000" cy="6857999"/>
          </a:xfrm>
          <a:prstGeom prst="rect">
            <a:avLst/>
          </a:prstGeom>
        </p:spPr>
      </p:pic>
    </p:spTree>
    <p:extLst>
      <p:ext uri="{BB962C8B-B14F-4D97-AF65-F5344CB8AC3E}">
        <p14:creationId xmlns:p14="http://schemas.microsoft.com/office/powerpoint/2010/main" val="4289236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evice&#10;&#10;Description automatically generated">
            <a:extLst>
              <a:ext uri="{FF2B5EF4-FFF2-40B4-BE49-F238E27FC236}">
                <a16:creationId xmlns:a16="http://schemas.microsoft.com/office/drawing/2014/main" id="{F62CED75-D33C-414B-99D5-E3B714F47BDC}"/>
              </a:ext>
            </a:extLst>
          </p:cNvPr>
          <p:cNvPicPr>
            <a:picLocks noChangeAspect="1"/>
          </p:cNvPicPr>
          <p:nvPr/>
        </p:nvPicPr>
        <p:blipFill rotWithShape="1">
          <a:blip r:embed="rId3"/>
          <a:srcRect l="42969" r="7890"/>
          <a:stretch/>
        </p:blipFill>
        <p:spPr>
          <a:xfrm>
            <a:off x="6096000" y="0"/>
            <a:ext cx="5991225" cy="6858000"/>
          </a:xfrm>
          <a:prstGeom prst="rect">
            <a:avLst/>
          </a:prstGeom>
        </p:spPr>
      </p:pic>
      <p:sp>
        <p:nvSpPr>
          <p:cNvPr id="2" name="Text Placeholder 1">
            <a:extLst>
              <a:ext uri="{FF2B5EF4-FFF2-40B4-BE49-F238E27FC236}">
                <a16:creationId xmlns:a16="http://schemas.microsoft.com/office/drawing/2014/main" id="{7D0A0DB1-B925-714C-AF2E-FDB356BEE04F}"/>
              </a:ext>
            </a:extLst>
          </p:cNvPr>
          <p:cNvSpPr>
            <a:spLocks noGrp="1"/>
          </p:cNvSpPr>
          <p:nvPr>
            <p:ph type="body" sz="quarter" idx="12"/>
          </p:nvPr>
        </p:nvSpPr>
        <p:spPr/>
        <p:txBody>
          <a:bodyPr/>
          <a:lstStyle/>
          <a:p>
            <a:r>
              <a:rPr lang="en-GB" dirty="0"/>
              <a:t>Vaktahvati</a:t>
            </a:r>
            <a:endParaRPr lang="en-IS" dirty="0"/>
          </a:p>
        </p:txBody>
      </p:sp>
      <p:sp>
        <p:nvSpPr>
          <p:cNvPr id="3" name="Text Placeholder 2">
            <a:extLst>
              <a:ext uri="{FF2B5EF4-FFF2-40B4-BE49-F238E27FC236}">
                <a16:creationId xmlns:a16="http://schemas.microsoft.com/office/drawing/2014/main" id="{DD2DFF75-1D6C-F44D-9721-EF1951DDA7E1}"/>
              </a:ext>
            </a:extLst>
          </p:cNvPr>
          <p:cNvSpPr>
            <a:spLocks noGrp="1"/>
          </p:cNvSpPr>
          <p:nvPr>
            <p:ph type="body" sz="quarter" idx="13"/>
          </p:nvPr>
        </p:nvSpPr>
        <p:spPr>
          <a:xfrm>
            <a:off x="1141413" y="1838325"/>
            <a:ext cx="4868862" cy="4592638"/>
          </a:xfrm>
        </p:spPr>
        <p:txBody>
          <a:bodyPr/>
          <a:lstStyle/>
          <a:p>
            <a:r>
              <a:rPr lang="is-IS" sz="2000" dirty="0"/>
              <a:t>Vaktahvati greiðist sem hlutfall mánaðarlauna vegna fjölbreytileika og fjölda vakta á launatímabili samkvæmt skiplögðum vöktum innan vinnutímaskyldu. </a:t>
            </a:r>
          </a:p>
        </p:txBody>
      </p:sp>
      <p:sp>
        <p:nvSpPr>
          <p:cNvPr id="6" name="TextBox 5">
            <a:extLst>
              <a:ext uri="{FF2B5EF4-FFF2-40B4-BE49-F238E27FC236}">
                <a16:creationId xmlns:a16="http://schemas.microsoft.com/office/drawing/2014/main" id="{DD35F5F8-6456-1E42-8E45-65D63994AD58}"/>
              </a:ext>
            </a:extLst>
          </p:cNvPr>
          <p:cNvSpPr txBox="1"/>
          <p:nvPr/>
        </p:nvSpPr>
        <p:spPr>
          <a:xfrm>
            <a:off x="1141414" y="3792505"/>
            <a:ext cx="2947775" cy="276999"/>
          </a:xfrm>
          <a:prstGeom prst="rect">
            <a:avLst/>
          </a:prstGeom>
          <a:noFill/>
        </p:spPr>
        <p:txBody>
          <a:bodyPr wrap="square" rtlCol="0">
            <a:spAutoFit/>
          </a:bodyPr>
          <a:lstStyle/>
          <a:p>
            <a:r>
              <a:rPr lang="en-IS" sz="1200" b="1">
                <a:solidFill>
                  <a:srgbClr val="60986E"/>
                </a:solidFill>
                <a:latin typeface="FiraGO SemiBold" panose="020B0503050000020004" pitchFamily="34" charset="0"/>
                <a:cs typeface="FiraGO SemiBold" panose="020B0503050000020004" pitchFamily="34" charset="0"/>
              </a:rPr>
              <a:t>Hlutfall vaktahvata</a:t>
            </a:r>
          </a:p>
        </p:txBody>
      </p:sp>
      <p:graphicFrame>
        <p:nvGraphicFramePr>
          <p:cNvPr id="7" name="Table 6">
            <a:extLst>
              <a:ext uri="{FF2B5EF4-FFF2-40B4-BE49-F238E27FC236}">
                <a16:creationId xmlns:a16="http://schemas.microsoft.com/office/drawing/2014/main" id="{483402EC-45C7-CD4E-BE55-B3E71D723565}"/>
              </a:ext>
            </a:extLst>
          </p:cNvPr>
          <p:cNvGraphicFramePr>
            <a:graphicFrameLocks noGrp="1"/>
          </p:cNvGraphicFramePr>
          <p:nvPr/>
        </p:nvGraphicFramePr>
        <p:xfrm>
          <a:off x="1222872" y="4219542"/>
          <a:ext cx="3547126" cy="2223904"/>
        </p:xfrm>
        <a:graphic>
          <a:graphicData uri="http://schemas.openxmlformats.org/drawingml/2006/table">
            <a:tbl>
              <a:tblPr firstRow="1" bandRow="1">
                <a:tableStyleId>{5940675A-B579-460E-94D1-54222C63F5DA}</a:tableStyleId>
              </a:tblPr>
              <a:tblGrid>
                <a:gridCol w="844554">
                  <a:extLst>
                    <a:ext uri="{9D8B030D-6E8A-4147-A177-3AD203B41FA5}">
                      <a16:colId xmlns:a16="http://schemas.microsoft.com/office/drawing/2014/main" val="1570922481"/>
                    </a:ext>
                  </a:extLst>
                </a:gridCol>
                <a:gridCol w="675643">
                  <a:extLst>
                    <a:ext uri="{9D8B030D-6E8A-4147-A177-3AD203B41FA5}">
                      <a16:colId xmlns:a16="http://schemas.microsoft.com/office/drawing/2014/main" val="2827591834"/>
                    </a:ext>
                  </a:extLst>
                </a:gridCol>
                <a:gridCol w="675643">
                  <a:extLst>
                    <a:ext uri="{9D8B030D-6E8A-4147-A177-3AD203B41FA5}">
                      <a16:colId xmlns:a16="http://schemas.microsoft.com/office/drawing/2014/main" val="145069905"/>
                    </a:ext>
                  </a:extLst>
                </a:gridCol>
                <a:gridCol w="675643">
                  <a:extLst>
                    <a:ext uri="{9D8B030D-6E8A-4147-A177-3AD203B41FA5}">
                      <a16:colId xmlns:a16="http://schemas.microsoft.com/office/drawing/2014/main" val="2689441837"/>
                    </a:ext>
                  </a:extLst>
                </a:gridCol>
                <a:gridCol w="675643">
                  <a:extLst>
                    <a:ext uri="{9D8B030D-6E8A-4147-A177-3AD203B41FA5}">
                      <a16:colId xmlns:a16="http://schemas.microsoft.com/office/drawing/2014/main" val="389118762"/>
                    </a:ext>
                  </a:extLst>
                </a:gridCol>
              </a:tblGrid>
              <a:tr h="352090">
                <a:tc>
                  <a:txBody>
                    <a:bodyPr/>
                    <a:lstStyle/>
                    <a:p>
                      <a:pPr>
                        <a:lnSpc>
                          <a:spcPts val="1000"/>
                        </a:lnSpc>
                      </a:pPr>
                      <a:br>
                        <a:rPr lang="en-IS" sz="800" dirty="0">
                          <a:effectLst/>
                          <a:latin typeface="FiraGO" panose="020B0503050000020004" pitchFamily="34" charset="0"/>
                        </a:rPr>
                      </a:br>
                      <a:endParaRPr lang="en-IS" sz="800" dirty="0">
                        <a:effectLst/>
                        <a:latin typeface="FiraGO" panose="020B0503050000020004" pitchFamily="34" charset="0"/>
                      </a:endParaRPr>
                    </a:p>
                  </a:txBody>
                  <a:tcPr marL="51333" marR="51333" marT="51333" marB="51333" anchor="b">
                    <a:lnL w="12700" cmpd="sng">
                      <a:noFill/>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ts val="1000"/>
                        </a:lnSpc>
                      </a:pPr>
                      <a:r>
                        <a:rPr lang="en-GB" sz="1100" b="1" i="0" dirty="0">
                          <a:effectLst/>
                          <a:latin typeface="FiraGO SemiBold" panose="020B0503050000020004" pitchFamily="34" charset="0"/>
                          <a:cs typeface="FiraGO SemiBold" panose="020B0503050000020004" pitchFamily="34" charset="0"/>
                        </a:rPr>
                        <a:t>Fjöldi tegunda vakta</a:t>
                      </a:r>
                    </a:p>
                  </a:txBody>
                  <a:tcPr marL="51333" marR="51333" marT="51333" marB="5133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38375">
                <a:tc>
                  <a:txBody>
                    <a:bodyPr/>
                    <a:lstStyle/>
                    <a:p>
                      <a:pPr algn="ctr"/>
                      <a:r>
                        <a:rPr lang="en-GB" sz="1000" b="1" i="0" dirty="0">
                          <a:effectLst/>
                          <a:latin typeface="FiraGO SemiBold" panose="020B0503050000020004" pitchFamily="34" charset="0"/>
                          <a:cs typeface="FiraGO SemiBold" panose="020B0503050000020004" pitchFamily="34" charset="0"/>
                        </a:rPr>
                        <a:t>Fjöldi vakta</a:t>
                      </a:r>
                    </a:p>
                  </a:txBody>
                  <a:tcPr marL="42903" marR="42903" marT="42903" marB="42903">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8619507"/>
                  </a:ext>
                </a:extLst>
              </a:tr>
              <a:tr h="268789">
                <a:tc>
                  <a:txBody>
                    <a:bodyPr/>
                    <a:lstStyle/>
                    <a:p>
                      <a:pPr algn="ctr"/>
                      <a:r>
                        <a:rPr lang="en-GB" sz="1100" dirty="0">
                          <a:effectLst/>
                          <a:latin typeface="FiraGO" panose="020B0503050000020004" pitchFamily="34" charset="0"/>
                        </a:rPr>
                        <a:t>19</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3297422774"/>
                  </a:ext>
                </a:extLst>
              </a:tr>
              <a:tr h="268789">
                <a:tc>
                  <a:txBody>
                    <a:bodyPr/>
                    <a:lstStyle/>
                    <a:p>
                      <a:pPr algn="ctr"/>
                      <a:r>
                        <a:rPr lang="en-GB" sz="1100" dirty="0">
                          <a:effectLst/>
                          <a:latin typeface="FiraGO" panose="020B0503050000020004" pitchFamily="34" charset="0"/>
                        </a:rPr>
                        <a:t>18</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2900513929"/>
                  </a:ext>
                </a:extLst>
              </a:tr>
              <a:tr h="268789">
                <a:tc>
                  <a:txBody>
                    <a:bodyPr/>
                    <a:lstStyle/>
                    <a:p>
                      <a:pPr algn="ctr"/>
                      <a:r>
                        <a:rPr lang="en-GB" sz="1100" dirty="0">
                          <a:effectLst/>
                          <a:latin typeface="FiraGO" panose="020B0503050000020004" pitchFamily="34" charset="0"/>
                        </a:rPr>
                        <a:t>17</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4222815684"/>
                  </a:ext>
                </a:extLst>
              </a:tr>
              <a:tr h="268789">
                <a:tc>
                  <a:txBody>
                    <a:bodyPr/>
                    <a:lstStyle/>
                    <a:p>
                      <a:pPr algn="ctr"/>
                      <a:r>
                        <a:rPr lang="en-GB" sz="1100" dirty="0">
                          <a:effectLst/>
                          <a:latin typeface="FiraGO" panose="020B0503050000020004" pitchFamily="34" charset="0"/>
                        </a:rPr>
                        <a:t>16</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3607536693"/>
                  </a:ext>
                </a:extLst>
              </a:tr>
              <a:tr h="268789">
                <a:tc>
                  <a:txBody>
                    <a:bodyPr/>
                    <a:lstStyle/>
                    <a:p>
                      <a:pPr algn="ctr"/>
                      <a:r>
                        <a:rPr lang="en-GB" sz="1100" dirty="0">
                          <a:effectLst/>
                          <a:latin typeface="FiraGO" panose="020B0503050000020004" pitchFamily="34" charset="0"/>
                        </a:rPr>
                        <a:t>15</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673666843"/>
                  </a:ext>
                </a:extLst>
              </a:tr>
              <a:tr h="268789">
                <a:tc>
                  <a:txBody>
                    <a:bodyPr/>
                    <a:lstStyle/>
                    <a:p>
                      <a:pPr algn="ctr"/>
                      <a:r>
                        <a:rPr lang="en-GB" sz="1100" dirty="0">
                          <a:effectLst/>
                          <a:latin typeface="FiraGO" panose="020B0503050000020004" pitchFamily="34" charset="0"/>
                        </a:rPr>
                        <a:t>14</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343205918"/>
                  </a:ext>
                </a:extLst>
              </a:tr>
            </a:tbl>
          </a:graphicData>
        </a:graphic>
      </p:graphicFrame>
    </p:spTree>
    <p:extLst>
      <p:ext uri="{BB962C8B-B14F-4D97-AF65-F5344CB8AC3E}">
        <p14:creationId xmlns:p14="http://schemas.microsoft.com/office/powerpoint/2010/main" val="2855474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evice&#10;&#10;Description automatically generated">
            <a:extLst>
              <a:ext uri="{FF2B5EF4-FFF2-40B4-BE49-F238E27FC236}">
                <a16:creationId xmlns:a16="http://schemas.microsoft.com/office/drawing/2014/main" id="{44436082-E7B2-8E47-96C8-FC31A6154B60}"/>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C3813457-E627-804F-9E83-80B207DBF074}"/>
              </a:ext>
            </a:extLst>
          </p:cNvPr>
          <p:cNvSpPr>
            <a:spLocks noGrp="1"/>
          </p:cNvSpPr>
          <p:nvPr>
            <p:ph type="body" sz="quarter" idx="12"/>
          </p:nvPr>
        </p:nvSpPr>
        <p:spPr/>
        <p:txBody>
          <a:bodyPr/>
          <a:lstStyle/>
          <a:p>
            <a:r>
              <a:rPr lang="en-GB" dirty="0"/>
              <a:t>1. Vaktahvati</a:t>
            </a:r>
            <a:endParaRPr lang="en-IS" dirty="0"/>
          </a:p>
        </p:txBody>
      </p:sp>
      <p:sp>
        <p:nvSpPr>
          <p:cNvPr id="3" name="Text Placeholder 2">
            <a:extLst>
              <a:ext uri="{FF2B5EF4-FFF2-40B4-BE49-F238E27FC236}">
                <a16:creationId xmlns:a16="http://schemas.microsoft.com/office/drawing/2014/main" id="{FBD68040-2DFF-D246-A8A8-58C6C5777BB1}"/>
              </a:ext>
            </a:extLst>
          </p:cNvPr>
          <p:cNvSpPr>
            <a:spLocks noGrp="1"/>
          </p:cNvSpPr>
          <p:nvPr>
            <p:ph type="body" sz="quarter" idx="13"/>
          </p:nvPr>
        </p:nvSpPr>
        <p:spPr>
          <a:xfrm>
            <a:off x="1141414" y="1838325"/>
            <a:ext cx="3983036" cy="4592638"/>
          </a:xfrm>
        </p:spPr>
        <p:txBody>
          <a:bodyPr/>
          <a:lstStyle/>
          <a:p>
            <a:r>
              <a:rPr lang="en-GB" sz="2000" dirty="0"/>
              <a:t>Lágmarksfjöldi vinnuskyldustunda </a:t>
            </a:r>
            <a:br>
              <a:rPr lang="en-GB" sz="2000" dirty="0"/>
            </a:br>
            <a:r>
              <a:rPr lang="en-GB" sz="2000" dirty="0"/>
              <a:t>á hverju launatímabili utan dagvinnumarka (á 33,33%, 55%, 65%, 75%, 90% og 120% álagi) eru 42 vinnuskyldustundir.</a:t>
            </a:r>
            <a:endParaRPr lang="en-IS" sz="2000" dirty="0"/>
          </a:p>
        </p:txBody>
      </p:sp>
    </p:spTree>
    <p:extLst>
      <p:ext uri="{BB962C8B-B14F-4D97-AF65-F5344CB8AC3E}">
        <p14:creationId xmlns:p14="http://schemas.microsoft.com/office/powerpoint/2010/main" val="347004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evice&#10;&#10;Description automatically generated">
            <a:extLst>
              <a:ext uri="{FF2B5EF4-FFF2-40B4-BE49-F238E27FC236}">
                <a16:creationId xmlns:a16="http://schemas.microsoft.com/office/drawing/2014/main" id="{59172F67-7364-CB45-BD40-25206AF375BF}"/>
              </a:ext>
            </a:extLst>
          </p:cNvPr>
          <p:cNvPicPr>
            <a:picLocks noChangeAspect="1"/>
          </p:cNvPicPr>
          <p:nvPr/>
        </p:nvPicPr>
        <p:blipFill rotWithShape="1">
          <a:blip r:embed="rId3"/>
          <a:srcRect l="40301"/>
          <a:stretch/>
        </p:blipFill>
        <p:spPr>
          <a:xfrm>
            <a:off x="4913522" y="0"/>
            <a:ext cx="7278477" cy="6858000"/>
          </a:xfrm>
          <a:prstGeom prst="rect">
            <a:avLst/>
          </a:prstGeom>
        </p:spPr>
      </p:pic>
      <p:sp>
        <p:nvSpPr>
          <p:cNvPr id="2" name="Text Placeholder 1">
            <a:extLst>
              <a:ext uri="{FF2B5EF4-FFF2-40B4-BE49-F238E27FC236}">
                <a16:creationId xmlns:a16="http://schemas.microsoft.com/office/drawing/2014/main" id="{270E4682-8F15-CA4F-9989-E02F0EED0F06}"/>
              </a:ext>
            </a:extLst>
          </p:cNvPr>
          <p:cNvSpPr>
            <a:spLocks noGrp="1"/>
          </p:cNvSpPr>
          <p:nvPr>
            <p:ph type="body" sz="quarter" idx="12"/>
          </p:nvPr>
        </p:nvSpPr>
        <p:spPr/>
        <p:txBody>
          <a:bodyPr/>
          <a:lstStyle/>
          <a:p>
            <a:r>
              <a:rPr lang="en-GB" dirty="0"/>
              <a:t>2. Vaktahvati</a:t>
            </a:r>
            <a:endParaRPr lang="en-IS" dirty="0"/>
          </a:p>
        </p:txBody>
      </p:sp>
      <p:sp>
        <p:nvSpPr>
          <p:cNvPr id="3" name="Text Placeholder 2">
            <a:extLst>
              <a:ext uri="{FF2B5EF4-FFF2-40B4-BE49-F238E27FC236}">
                <a16:creationId xmlns:a16="http://schemas.microsoft.com/office/drawing/2014/main" id="{C9B1399A-6DD3-FC46-AEE9-CE136940E2EC}"/>
              </a:ext>
            </a:extLst>
          </p:cNvPr>
          <p:cNvSpPr>
            <a:spLocks noGrp="1"/>
          </p:cNvSpPr>
          <p:nvPr>
            <p:ph type="body" sz="quarter" idx="13"/>
          </p:nvPr>
        </p:nvSpPr>
        <p:spPr>
          <a:xfrm>
            <a:off x="1141413" y="1838325"/>
            <a:ext cx="4164012" cy="4592638"/>
          </a:xfrm>
        </p:spPr>
        <p:txBody>
          <a:bodyPr/>
          <a:lstStyle/>
          <a:p>
            <a:r>
              <a:rPr lang="en-GB" sz="2000" dirty="0"/>
              <a:t>Vaktir eru flokkaðar í fjórar tegundir; dagvaktir, kvöldvaktir (33,33% álag), næturvaktir á virkum dögum (65% álag) og helgarvaktir (55% og 75% álag). </a:t>
            </a:r>
            <a:endParaRPr lang="en-IS" sz="2000" dirty="0"/>
          </a:p>
        </p:txBody>
      </p:sp>
      <p:graphicFrame>
        <p:nvGraphicFramePr>
          <p:cNvPr id="7" name="Table 6">
            <a:extLst>
              <a:ext uri="{FF2B5EF4-FFF2-40B4-BE49-F238E27FC236}">
                <a16:creationId xmlns:a16="http://schemas.microsoft.com/office/drawing/2014/main" id="{5074F8CF-41EA-494E-BF23-D03874085CBA}"/>
              </a:ext>
            </a:extLst>
          </p:cNvPr>
          <p:cNvGraphicFramePr>
            <a:graphicFrameLocks noGrp="1"/>
          </p:cNvGraphicFramePr>
          <p:nvPr>
            <p:extLst>
              <p:ext uri="{D42A27DB-BD31-4B8C-83A1-F6EECF244321}">
                <p14:modId xmlns:p14="http://schemas.microsoft.com/office/powerpoint/2010/main" val="2181951162"/>
              </p:ext>
            </p:extLst>
          </p:nvPr>
        </p:nvGraphicFramePr>
        <p:xfrm>
          <a:off x="1263327" y="4091764"/>
          <a:ext cx="3599999" cy="2176966"/>
        </p:xfrm>
        <a:graphic>
          <a:graphicData uri="http://schemas.openxmlformats.org/drawingml/2006/table">
            <a:tbl>
              <a:tblPr firstRow="1" bandRow="1">
                <a:tableStyleId>{5940675A-B579-460E-94D1-54222C63F5DA}</a:tableStyleId>
              </a:tblPr>
              <a:tblGrid>
                <a:gridCol w="763787">
                  <a:extLst>
                    <a:ext uri="{9D8B030D-6E8A-4147-A177-3AD203B41FA5}">
                      <a16:colId xmlns:a16="http://schemas.microsoft.com/office/drawing/2014/main" val="1570922481"/>
                    </a:ext>
                  </a:extLst>
                </a:gridCol>
                <a:gridCol w="945404">
                  <a:extLst>
                    <a:ext uri="{9D8B030D-6E8A-4147-A177-3AD203B41FA5}">
                      <a16:colId xmlns:a16="http://schemas.microsoft.com/office/drawing/2014/main" val="2827591834"/>
                    </a:ext>
                  </a:extLst>
                </a:gridCol>
                <a:gridCol w="945404">
                  <a:extLst>
                    <a:ext uri="{9D8B030D-6E8A-4147-A177-3AD203B41FA5}">
                      <a16:colId xmlns:a16="http://schemas.microsoft.com/office/drawing/2014/main" val="2689441837"/>
                    </a:ext>
                  </a:extLst>
                </a:gridCol>
                <a:gridCol w="94540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54703" marR="54703" marT="54703" marB="54703"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dirty="0">
                          <a:effectLst/>
                          <a:latin typeface="FiraGO" panose="020B0503050000020004" pitchFamily="34" charset="0"/>
                        </a:rPr>
                        <a:t>Morgunvakt</a:t>
                      </a: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dirty="0">
                          <a:effectLst/>
                          <a:latin typeface="FiraGO" panose="020B0503050000020004" pitchFamily="34" charset="0"/>
                        </a:rPr>
                        <a:t>Kvöldvakt</a:t>
                      </a: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dirty="0">
                          <a:effectLst/>
                          <a:latin typeface="FiraGO" panose="020B0503050000020004" pitchFamily="34" charset="0"/>
                        </a:rPr>
                        <a:t>Næturvakt</a:t>
                      </a: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dirty="0">
                          <a:effectLst/>
                          <a:latin typeface="FiraGO" panose="020B0503050000020004" pitchFamily="34" charset="0"/>
                        </a:rPr>
                        <a:t>Mán.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a:effectLst/>
                          <a:latin typeface="FiraGO" panose="020B0503050000020004" pitchFamily="34" charset="0"/>
                        </a:rPr>
                        <a:t>a</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pPr algn="ctr"/>
                      <a:r>
                        <a:rPr lang="en-GB" sz="1100" dirty="0">
                          <a:effectLst/>
                          <a:latin typeface="FiraGO" panose="020B0503050000020004" pitchFamily="34" charset="0"/>
                        </a:rPr>
                        <a:t>b</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1100" dirty="0">
                          <a:effectLst/>
                          <a:latin typeface="FiraGO" panose="020B0503050000020004" pitchFamily="34" charset="0"/>
                        </a:rPr>
                        <a:t>C</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alpha val="69804"/>
                      </a:srgbClr>
                    </a:solidFill>
                  </a:tcPr>
                </a:tc>
                <a:extLst>
                  <a:ext uri="{0D108BD9-81ED-4DB2-BD59-A6C34878D82A}">
                    <a16:rowId xmlns:a16="http://schemas.microsoft.com/office/drawing/2014/main" val="1878619507"/>
                  </a:ext>
                </a:extLst>
              </a:tr>
              <a:tr h="252561">
                <a:tc>
                  <a:txBody>
                    <a:bodyPr/>
                    <a:lstStyle/>
                    <a:p>
                      <a:pPr algn="ctr"/>
                      <a:r>
                        <a:rPr lang="en-GB" sz="1100" dirty="0">
                          <a:effectLst/>
                          <a:latin typeface="FiraGO" panose="020B0503050000020004" pitchFamily="34" charset="0"/>
                        </a:rPr>
                        <a:t>Þri.</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a:effectLst/>
                          <a:latin typeface="FiraGO" panose="020B0503050000020004" pitchFamily="34" charset="0"/>
                        </a:rPr>
                        <a:t>a</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pPr algn="ctr"/>
                      <a:r>
                        <a:rPr lang="en-GB" sz="1100" dirty="0">
                          <a:effectLst/>
                          <a:latin typeface="FiraGO" panose="020B0503050000020004" pitchFamily="34" charset="0"/>
                        </a:rPr>
                        <a:t>b</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1100" dirty="0">
                          <a:effectLst/>
                          <a:latin typeface="FiraGO" panose="020B0503050000020004" pitchFamily="34" charset="0"/>
                        </a:rPr>
                        <a:t>C</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alpha val="69804"/>
                      </a:srgbClr>
                    </a:solidFill>
                  </a:tcPr>
                </a:tc>
                <a:extLst>
                  <a:ext uri="{0D108BD9-81ED-4DB2-BD59-A6C34878D82A}">
                    <a16:rowId xmlns:a16="http://schemas.microsoft.com/office/drawing/2014/main" val="3297422774"/>
                  </a:ext>
                </a:extLst>
              </a:tr>
              <a:tr h="252561">
                <a:tc>
                  <a:txBody>
                    <a:bodyPr/>
                    <a:lstStyle/>
                    <a:p>
                      <a:pPr algn="ctr"/>
                      <a:r>
                        <a:rPr lang="en-GB" sz="1100" dirty="0">
                          <a:effectLst/>
                          <a:latin typeface="FiraGO" panose="020B0503050000020004" pitchFamily="34" charset="0"/>
                        </a:rPr>
                        <a:t>Mið.</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a:effectLst/>
                          <a:latin typeface="FiraGO" panose="020B0503050000020004" pitchFamily="34" charset="0"/>
                        </a:rPr>
                        <a:t>a</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pPr algn="ctr"/>
                      <a:r>
                        <a:rPr lang="en-GB" sz="1100" dirty="0">
                          <a:effectLst/>
                          <a:latin typeface="FiraGO" panose="020B0503050000020004" pitchFamily="34" charset="0"/>
                        </a:rPr>
                        <a:t>b</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1100" dirty="0">
                          <a:effectLst/>
                          <a:latin typeface="FiraGO" panose="020B0503050000020004" pitchFamily="34" charset="0"/>
                        </a:rPr>
                        <a:t>C</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alpha val="69804"/>
                      </a:srgbClr>
                    </a:solidFill>
                  </a:tcPr>
                </a:tc>
                <a:extLst>
                  <a:ext uri="{0D108BD9-81ED-4DB2-BD59-A6C34878D82A}">
                    <a16:rowId xmlns:a16="http://schemas.microsoft.com/office/drawing/2014/main" val="2900513929"/>
                  </a:ext>
                </a:extLst>
              </a:tr>
              <a:tr h="252561">
                <a:tc>
                  <a:txBody>
                    <a:bodyPr/>
                    <a:lstStyle/>
                    <a:p>
                      <a:pPr algn="ctr"/>
                      <a:r>
                        <a:rPr lang="en-GB" sz="1100" dirty="0">
                          <a:effectLst/>
                          <a:latin typeface="FiraGO" panose="020B0503050000020004" pitchFamily="34" charset="0"/>
                        </a:rPr>
                        <a:t>Fim.</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a:effectLst/>
                          <a:latin typeface="FiraGO" panose="020B0503050000020004" pitchFamily="34" charset="0"/>
                        </a:rPr>
                        <a:t>a</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pPr algn="ctr"/>
                      <a:r>
                        <a:rPr lang="en-GB" sz="1100" dirty="0">
                          <a:effectLst/>
                          <a:latin typeface="FiraGO" panose="020B0503050000020004" pitchFamily="34" charset="0"/>
                        </a:rPr>
                        <a:t>b</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1100" dirty="0">
                          <a:effectLst/>
                          <a:latin typeface="FiraGO" panose="020B0503050000020004" pitchFamily="34" charset="0"/>
                        </a:rPr>
                        <a:t>C</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B79A"/>
                    </a:solidFill>
                  </a:tcPr>
                </a:tc>
                <a:extLst>
                  <a:ext uri="{0D108BD9-81ED-4DB2-BD59-A6C34878D82A}">
                    <a16:rowId xmlns:a16="http://schemas.microsoft.com/office/drawing/2014/main" val="4222815684"/>
                  </a:ext>
                </a:extLst>
              </a:tr>
              <a:tr h="252561">
                <a:tc>
                  <a:txBody>
                    <a:bodyPr/>
                    <a:lstStyle/>
                    <a:p>
                      <a:pPr algn="ctr"/>
                      <a:r>
                        <a:rPr lang="en-GB" sz="1100" dirty="0">
                          <a:effectLst/>
                          <a:latin typeface="FiraGO" panose="020B0503050000020004" pitchFamily="34" charset="0"/>
                        </a:rPr>
                        <a:t>Fös.</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a:effectLst/>
                          <a:latin typeface="FiraGO" panose="020B0503050000020004" pitchFamily="34" charset="0"/>
                        </a:rPr>
                        <a:t>a</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pPr algn="ctr"/>
                      <a:r>
                        <a:rPr lang="en-GB" sz="1100" dirty="0">
                          <a:effectLst/>
                          <a:highlight>
                            <a:srgbClr val="60986E"/>
                          </a:highligh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GB" sz="1100" dirty="0">
                          <a:effectLst/>
                          <a:highlight>
                            <a:srgbClr val="60986E"/>
                          </a:highligh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3607536693"/>
                  </a:ext>
                </a:extLst>
              </a:tr>
              <a:tr h="252561">
                <a:tc>
                  <a:txBody>
                    <a:bodyPr/>
                    <a:lstStyle/>
                    <a:p>
                      <a:pPr algn="ctr"/>
                      <a:r>
                        <a:rPr lang="en-GB" sz="1100" dirty="0">
                          <a:effectLst/>
                          <a:latin typeface="FiraGO" panose="020B0503050000020004" pitchFamily="34" charset="0"/>
                        </a:rPr>
                        <a:t>Lau.</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GB" sz="1100" dirty="0">
                          <a:effectLst/>
                          <a:highlight>
                            <a:srgbClr val="60986E"/>
                          </a:highligh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GB" sz="1100" dirty="0">
                          <a:effectLst/>
                          <a:highlight>
                            <a:srgbClr val="60986E"/>
                          </a:highligh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673666843"/>
                  </a:ext>
                </a:extLst>
              </a:tr>
              <a:tr h="252561">
                <a:tc>
                  <a:txBody>
                    <a:bodyPr/>
                    <a:lstStyle/>
                    <a:p>
                      <a:pPr algn="ctr"/>
                      <a:r>
                        <a:rPr lang="en-GB" sz="1100" dirty="0">
                          <a:effectLst/>
                          <a:latin typeface="FiraGO" panose="020B0503050000020004" pitchFamily="34" charset="0"/>
                        </a:rPr>
                        <a:t>Sun.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GB" sz="1100" dirty="0">
                          <a:effectLst/>
                          <a:highlight>
                            <a:srgbClr val="60986E"/>
                          </a:highligh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GB" sz="1100" dirty="0">
                          <a:effectLst/>
                          <a:highlight>
                            <a:srgbClr val="60986E"/>
                          </a:highligh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2343205918"/>
                  </a:ext>
                </a:extLst>
              </a:tr>
            </a:tbl>
          </a:graphicData>
        </a:graphic>
      </p:graphicFrame>
      <p:sp>
        <p:nvSpPr>
          <p:cNvPr id="8" name="TextBox 7">
            <a:extLst>
              <a:ext uri="{FF2B5EF4-FFF2-40B4-BE49-F238E27FC236}">
                <a16:creationId xmlns:a16="http://schemas.microsoft.com/office/drawing/2014/main" id="{88D20AE2-B5FB-5041-8092-9D861EBCCA28}"/>
              </a:ext>
            </a:extLst>
          </p:cNvPr>
          <p:cNvSpPr txBox="1"/>
          <p:nvPr/>
        </p:nvSpPr>
        <p:spPr>
          <a:xfrm>
            <a:off x="1219083" y="3701260"/>
            <a:ext cx="2554367" cy="307777"/>
          </a:xfrm>
          <a:prstGeom prst="rect">
            <a:avLst/>
          </a:prstGeom>
          <a:noFill/>
        </p:spPr>
        <p:txBody>
          <a:bodyPr wrap="square" rtlCol="0">
            <a:spAutoFit/>
          </a:bodyPr>
          <a:lstStyle/>
          <a:p>
            <a:r>
              <a:rPr lang="en-IS" sz="1400" b="1">
                <a:solidFill>
                  <a:srgbClr val="09501E"/>
                </a:solidFill>
                <a:latin typeface="FiraGO SemiBold" panose="020B0503050000020004" pitchFamily="34" charset="0"/>
                <a:cs typeface="FiraGO SemiBold" panose="020B0503050000020004" pitchFamily="34" charset="0"/>
              </a:rPr>
              <a:t>Vaktahvati – tegundir vakta</a:t>
            </a:r>
          </a:p>
        </p:txBody>
      </p:sp>
    </p:spTree>
    <p:extLst>
      <p:ext uri="{BB962C8B-B14F-4D97-AF65-F5344CB8AC3E}">
        <p14:creationId xmlns:p14="http://schemas.microsoft.com/office/powerpoint/2010/main" val="2593506434"/>
      </p:ext>
    </p:extLst>
  </p:cSld>
  <p:clrMapOvr>
    <a:masterClrMapping/>
  </p:clrMapOvr>
  <mc:AlternateContent xmlns:mc="http://schemas.openxmlformats.org/markup-compatibility/2006" xmlns:p14="http://schemas.microsoft.com/office/powerpoint/2010/main">
    <mc:Choice Requires="p14">
      <p:transition spd="slow" p14:dur="2000" advTm="23791"/>
    </mc:Choice>
    <mc:Fallback xmlns="">
      <p:transition spd="slow" advTm="2379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14DB931-94F8-924B-AA84-FA3CE4A57849}"/>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1FAC507D-1722-0C4A-B207-24C71B218592}"/>
              </a:ext>
            </a:extLst>
          </p:cNvPr>
          <p:cNvSpPr>
            <a:spLocks noGrp="1"/>
          </p:cNvSpPr>
          <p:nvPr>
            <p:ph type="body" sz="quarter" idx="12"/>
          </p:nvPr>
        </p:nvSpPr>
        <p:spPr/>
        <p:txBody>
          <a:bodyPr/>
          <a:lstStyle/>
          <a:p>
            <a:r>
              <a:rPr lang="en-GB" dirty="0"/>
              <a:t>3. Vaktahvati</a:t>
            </a:r>
            <a:endParaRPr lang="en-IS" dirty="0"/>
          </a:p>
        </p:txBody>
      </p:sp>
      <p:sp>
        <p:nvSpPr>
          <p:cNvPr id="3" name="Text Placeholder 2">
            <a:extLst>
              <a:ext uri="{FF2B5EF4-FFF2-40B4-BE49-F238E27FC236}">
                <a16:creationId xmlns:a16="http://schemas.microsoft.com/office/drawing/2014/main" id="{830F5577-BEB4-8040-A835-07CDF1E15A65}"/>
              </a:ext>
            </a:extLst>
          </p:cNvPr>
          <p:cNvSpPr>
            <a:spLocks noGrp="1"/>
          </p:cNvSpPr>
          <p:nvPr>
            <p:ph type="body" sz="quarter" idx="13"/>
          </p:nvPr>
        </p:nvSpPr>
        <p:spPr>
          <a:xfrm>
            <a:off x="1141413" y="1838325"/>
            <a:ext cx="3840161" cy="4592638"/>
          </a:xfrm>
        </p:spPr>
        <p:txBody>
          <a:bodyPr/>
          <a:lstStyle/>
          <a:p>
            <a:r>
              <a:rPr lang="en-GB" sz="2000" dirty="0"/>
              <a:t>Lágmarksfjöldi vinnuskyldustunda í hverri tegund vakta skal vera </a:t>
            </a:r>
            <a:br>
              <a:rPr lang="en-GB" sz="2000" dirty="0"/>
            </a:br>
            <a:r>
              <a:rPr lang="en-GB" sz="2000" dirty="0"/>
              <a:t>15 vinnuskyldustundir.</a:t>
            </a:r>
            <a:endParaRPr lang="en-IS" sz="2000" dirty="0"/>
          </a:p>
        </p:txBody>
      </p:sp>
    </p:spTree>
    <p:extLst>
      <p:ext uri="{BB962C8B-B14F-4D97-AF65-F5344CB8AC3E}">
        <p14:creationId xmlns:p14="http://schemas.microsoft.com/office/powerpoint/2010/main" val="2202078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3B69AF7A-101A-6D45-B9BD-96D8B95A0212}"/>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BC3971C8-051C-4C46-951D-B7C6585BFFBB}"/>
              </a:ext>
            </a:extLst>
          </p:cNvPr>
          <p:cNvSpPr>
            <a:spLocks noGrp="1"/>
          </p:cNvSpPr>
          <p:nvPr>
            <p:ph type="body" sz="quarter" idx="12"/>
          </p:nvPr>
        </p:nvSpPr>
        <p:spPr/>
        <p:txBody>
          <a:bodyPr/>
          <a:lstStyle/>
          <a:p>
            <a:r>
              <a:rPr lang="en-GB" dirty="0"/>
              <a:t>4. Vaktahvati</a:t>
            </a:r>
            <a:endParaRPr lang="en-IS" dirty="0"/>
          </a:p>
        </p:txBody>
      </p:sp>
      <p:sp>
        <p:nvSpPr>
          <p:cNvPr id="3" name="Text Placeholder 2">
            <a:extLst>
              <a:ext uri="{FF2B5EF4-FFF2-40B4-BE49-F238E27FC236}">
                <a16:creationId xmlns:a16="http://schemas.microsoft.com/office/drawing/2014/main" id="{D967293A-3EC8-A545-B6E7-BC77966364BB}"/>
              </a:ext>
            </a:extLst>
          </p:cNvPr>
          <p:cNvSpPr>
            <a:spLocks noGrp="1"/>
          </p:cNvSpPr>
          <p:nvPr>
            <p:ph type="body" sz="quarter" idx="13"/>
          </p:nvPr>
        </p:nvSpPr>
        <p:spPr>
          <a:xfrm>
            <a:off x="1141413" y="1838325"/>
            <a:ext cx="4059237" cy="4592638"/>
          </a:xfrm>
        </p:spPr>
        <p:txBody>
          <a:bodyPr/>
          <a:lstStyle/>
          <a:p>
            <a:r>
              <a:rPr lang="en-GB" sz="2000" dirty="0"/>
              <a:t>Starfsmaður þarf að standa vaktir í tveimur til fjórum tegundum vakta, 14 sinnum eða oftar til þess að njóta vaktahvata.</a:t>
            </a:r>
            <a:endParaRPr lang="en-IS" sz="2000" dirty="0"/>
          </a:p>
        </p:txBody>
      </p:sp>
    </p:spTree>
    <p:extLst>
      <p:ext uri="{BB962C8B-B14F-4D97-AF65-F5344CB8AC3E}">
        <p14:creationId xmlns:p14="http://schemas.microsoft.com/office/powerpoint/2010/main" val="595376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DAC1C6-4BFA-45AA-A3C6-990581802113}"/>
              </a:ext>
            </a:extLst>
          </p:cNvPr>
          <p:cNvSpPr>
            <a:spLocks noGrp="1"/>
          </p:cNvSpPr>
          <p:nvPr>
            <p:ph type="body" sz="quarter" idx="12"/>
          </p:nvPr>
        </p:nvSpPr>
        <p:spPr>
          <a:xfrm>
            <a:off x="1145226" y="773846"/>
            <a:ext cx="9901547" cy="789927"/>
          </a:xfrm>
        </p:spPr>
        <p:txBody>
          <a:bodyPr/>
          <a:lstStyle/>
          <a:p>
            <a:r>
              <a:rPr lang="en-GB" dirty="0"/>
              <a:t>Það sem farið er yfir á námskeiðinu</a:t>
            </a:r>
          </a:p>
          <a:p>
            <a:endParaRPr lang="en-GB" dirty="0"/>
          </a:p>
          <a:p>
            <a:endParaRPr lang="en-GB" dirty="0"/>
          </a:p>
        </p:txBody>
      </p:sp>
      <p:sp>
        <p:nvSpPr>
          <p:cNvPr id="3" name="Text Placeholder 2">
            <a:extLst>
              <a:ext uri="{FF2B5EF4-FFF2-40B4-BE49-F238E27FC236}">
                <a16:creationId xmlns:a16="http://schemas.microsoft.com/office/drawing/2014/main" id="{726E230D-F091-47C7-BEB3-56D626690ED3}"/>
              </a:ext>
            </a:extLst>
          </p:cNvPr>
          <p:cNvSpPr>
            <a:spLocks noGrp="1"/>
          </p:cNvSpPr>
          <p:nvPr>
            <p:ph type="body" sz="quarter" idx="13"/>
          </p:nvPr>
        </p:nvSpPr>
        <p:spPr/>
        <p:txBody>
          <a:bodyPr/>
          <a:lstStyle/>
          <a:p>
            <a:pPr marL="285750" indent="-285750">
              <a:buFont typeface="Arial" panose="020B0604020202020204" pitchFamily="34" charset="0"/>
              <a:buChar char="•"/>
            </a:pPr>
            <a:r>
              <a:rPr lang="en-GB" sz="2000" dirty="0"/>
              <a:t>Markmið og leiðarljós</a:t>
            </a:r>
          </a:p>
          <a:p>
            <a:pPr marL="285750" indent="-285750">
              <a:buFont typeface="Arial" panose="020B0604020202020204" pitchFamily="34" charset="0"/>
              <a:buChar char="•"/>
            </a:pPr>
            <a:r>
              <a:rPr lang="en-GB" sz="2000" dirty="0"/>
              <a:t>Vaktaálag og vægi vinnuskyldustunda</a:t>
            </a:r>
          </a:p>
          <a:p>
            <a:pPr marL="285750" indent="-285750">
              <a:buFont typeface="Arial" panose="020B0604020202020204" pitchFamily="34" charset="0"/>
              <a:buChar char="•"/>
            </a:pPr>
            <a:r>
              <a:rPr lang="en-GB" sz="2000" dirty="0"/>
              <a:t>Vaktahvati</a:t>
            </a:r>
          </a:p>
          <a:p>
            <a:pPr marL="285750" indent="-285750">
              <a:buFont typeface="Arial" panose="020B0604020202020204" pitchFamily="34" charset="0"/>
              <a:buChar char="•"/>
            </a:pPr>
            <a:r>
              <a:rPr lang="en-GB" sz="2000" dirty="0"/>
              <a:t>Yfirvinna og breytingargjald</a:t>
            </a:r>
          </a:p>
          <a:p>
            <a:pPr marL="285750" indent="-285750">
              <a:buFont typeface="Arial" panose="020B0604020202020204" pitchFamily="34" charset="0"/>
              <a:buChar char="•"/>
            </a:pPr>
            <a:r>
              <a:rPr lang="en-GB" sz="2000" dirty="0"/>
              <a:t>Jöfnun vinnuskila = árleg vinnuskylda</a:t>
            </a:r>
          </a:p>
          <a:p>
            <a:pPr marL="285750" indent="-285750">
              <a:buFont typeface="Arial" panose="020B0604020202020204" pitchFamily="34" charset="0"/>
              <a:buChar char="•"/>
            </a:pPr>
            <a:r>
              <a:rPr lang="en-GB" sz="2000" dirty="0"/>
              <a:t>Bakvaktir</a:t>
            </a:r>
          </a:p>
          <a:p>
            <a:pPr marL="285750" indent="-285750">
              <a:buFont typeface="Arial" panose="020B0604020202020204" pitchFamily="34" charset="0"/>
              <a:buChar char="•"/>
            </a:pPr>
            <a:r>
              <a:rPr lang="en-GB" sz="2000" dirty="0"/>
              <a:t>Vinnutími og hvíldartímalöggjöf</a:t>
            </a:r>
          </a:p>
          <a:p>
            <a:pPr marL="285750" indent="-285750">
              <a:buFont typeface="Arial" panose="020B0604020202020204" pitchFamily="34" charset="0"/>
              <a:buChar char="•"/>
            </a:pPr>
            <a:r>
              <a:rPr lang="en-GB" sz="2000" dirty="0"/>
              <a:t>Skilgreining á vaktavinnumanni</a:t>
            </a:r>
          </a:p>
          <a:p>
            <a:pPr marL="285750" indent="-285750">
              <a:buFont typeface="Arial" panose="020B0604020202020204" pitchFamily="34" charset="0"/>
              <a:buChar char="•"/>
            </a:pPr>
            <a:r>
              <a:rPr lang="en-GB" sz="2000" dirty="0"/>
              <a:t>Orlof sumarið 2021</a:t>
            </a:r>
          </a:p>
          <a:p>
            <a:pPr marL="285750" indent="-285750">
              <a:buFont typeface="Arial" panose="020B0604020202020204" pitchFamily="34" charset="0"/>
              <a:buChar char="•"/>
            </a:pPr>
            <a:r>
              <a:rPr lang="en-GB" sz="2000" dirty="0"/>
              <a:t>Fræðsluefni</a:t>
            </a:r>
          </a:p>
          <a:p>
            <a:pPr marL="285750" indent="-285750">
              <a:buFont typeface="Arial" panose="020B0604020202020204" pitchFamily="34" charset="0"/>
              <a:buChar char="•"/>
            </a:pPr>
            <a:endParaRPr lang="en-GB" dirty="0"/>
          </a:p>
        </p:txBody>
      </p:sp>
      <p:pic>
        <p:nvPicPr>
          <p:cNvPr id="4" name="Picture 3" descr="A picture containing shirt&#10;&#10;Description automatically generated">
            <a:extLst>
              <a:ext uri="{FF2B5EF4-FFF2-40B4-BE49-F238E27FC236}">
                <a16:creationId xmlns:a16="http://schemas.microsoft.com/office/drawing/2014/main" id="{ABFAF750-022E-454D-8E08-F73FE1B33A76}"/>
              </a:ext>
            </a:extLst>
          </p:cNvPr>
          <p:cNvPicPr>
            <a:picLocks noChangeAspect="1"/>
          </p:cNvPicPr>
          <p:nvPr/>
        </p:nvPicPr>
        <p:blipFill>
          <a:blip r:embed="rId3"/>
          <a:stretch>
            <a:fillRect/>
          </a:stretch>
        </p:blipFill>
        <p:spPr>
          <a:xfrm>
            <a:off x="7029062" y="1283109"/>
            <a:ext cx="5639394" cy="5639394"/>
          </a:xfrm>
          <a:prstGeom prst="rect">
            <a:avLst/>
          </a:prstGeom>
        </p:spPr>
      </p:pic>
    </p:spTree>
    <p:extLst>
      <p:ext uri="{BB962C8B-B14F-4D97-AF65-F5344CB8AC3E}">
        <p14:creationId xmlns:p14="http://schemas.microsoft.com/office/powerpoint/2010/main" val="1765799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C0A0ADC-DC3D-45B3-91F5-0D00A2360365}"/>
              </a:ext>
            </a:extLst>
          </p:cNvPr>
          <p:cNvSpPr>
            <a:spLocks noGrp="1"/>
          </p:cNvSpPr>
          <p:nvPr>
            <p:ph type="body" sz="quarter" idx="13"/>
          </p:nvPr>
        </p:nvSpPr>
        <p:spPr>
          <a:xfrm>
            <a:off x="1213362" y="1747582"/>
            <a:ext cx="6197351" cy="1911099"/>
          </a:xfrm>
        </p:spPr>
        <p:txBody>
          <a:bodyPr/>
          <a:lstStyle/>
          <a:p>
            <a:pPr marL="342900" indent="-342900">
              <a:buFont typeface="Arial" panose="020B0604020202020204" pitchFamily="34" charset="0"/>
              <a:buChar char="•"/>
            </a:pPr>
            <a:r>
              <a:rPr lang="is-IS" sz="2000" dirty="0"/>
              <a:t>Veikindi, veikindi barna og </a:t>
            </a:r>
            <a:r>
              <a:rPr lang="is-IS" sz="2000" dirty="0" err="1"/>
              <a:t>fjarvist</a:t>
            </a:r>
            <a:r>
              <a:rPr lang="is-IS" sz="2000" dirty="0"/>
              <a:t> vegna lágmarkshvíldar telja að fullu upp í vaktahvata. </a:t>
            </a:r>
          </a:p>
          <a:p>
            <a:pPr marL="342900" indent="-342900">
              <a:buFont typeface="Arial" panose="020B0604020202020204" pitchFamily="34" charset="0"/>
              <a:buChar char="•"/>
            </a:pPr>
            <a:r>
              <a:rPr lang="is-IS" sz="2000" dirty="0"/>
              <a:t>Aðrar launaðar fjarvistir telja sem mæting og tegundin dagvinna</a:t>
            </a:r>
          </a:p>
          <a:p>
            <a:pPr marL="342900" indent="-342900">
              <a:buFont typeface="Arial" panose="020B0604020202020204" pitchFamily="34" charset="0"/>
              <a:buChar char="•"/>
            </a:pPr>
            <a:r>
              <a:rPr lang="is-IS" sz="2000" dirty="0"/>
              <a:t>Kauplaus veikindi telja ekki upp í vaktahvata</a:t>
            </a:r>
          </a:p>
          <a:p>
            <a:endParaRPr lang="is-IS" sz="1800" dirty="0"/>
          </a:p>
        </p:txBody>
      </p:sp>
      <p:pic>
        <p:nvPicPr>
          <p:cNvPr id="4" name="Picture 3">
            <a:hlinkClick r:id="rId2"/>
            <a:extLst>
              <a:ext uri="{FF2B5EF4-FFF2-40B4-BE49-F238E27FC236}">
                <a16:creationId xmlns:a16="http://schemas.microsoft.com/office/drawing/2014/main" id="{38D84E72-BA21-4109-8B3E-A4E4BCD31BF8}"/>
              </a:ext>
            </a:extLst>
          </p:cNvPr>
          <p:cNvPicPr>
            <a:picLocks noChangeAspect="1"/>
          </p:cNvPicPr>
          <p:nvPr/>
        </p:nvPicPr>
        <p:blipFill>
          <a:blip r:embed="rId3"/>
          <a:stretch>
            <a:fillRect/>
          </a:stretch>
        </p:blipFill>
        <p:spPr>
          <a:xfrm>
            <a:off x="2103891" y="4589741"/>
            <a:ext cx="7558269" cy="1795502"/>
          </a:xfrm>
          <a:prstGeom prst="rect">
            <a:avLst/>
          </a:prstGeom>
          <a:ln>
            <a:noFill/>
          </a:ln>
          <a:effectLst>
            <a:outerShdw blurRad="292100" dist="139700" dir="2700000" algn="tl" rotWithShape="0">
              <a:srgbClr val="333333">
                <a:alpha val="65000"/>
              </a:srgbClr>
            </a:outerShdw>
          </a:effectLst>
        </p:spPr>
      </p:pic>
      <p:sp>
        <p:nvSpPr>
          <p:cNvPr id="5" name="Text Placeholder 1">
            <a:extLst>
              <a:ext uri="{FF2B5EF4-FFF2-40B4-BE49-F238E27FC236}">
                <a16:creationId xmlns:a16="http://schemas.microsoft.com/office/drawing/2014/main" id="{BD394F71-CC66-4A0C-862C-A0CF7A085423}"/>
              </a:ext>
            </a:extLst>
          </p:cNvPr>
          <p:cNvSpPr txBox="1">
            <a:spLocks/>
          </p:cNvSpPr>
          <p:nvPr/>
        </p:nvSpPr>
        <p:spPr>
          <a:xfrm>
            <a:off x="1061406" y="579045"/>
            <a:ext cx="9901547" cy="789927"/>
          </a:xfrm>
        </p:spPr>
        <p:txBody>
          <a:bodyPr lIns="91440" tIns="45720" rIns="91440" bIns="45720" anchor="t"/>
          <a:ls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dirty="0">
                <a:solidFill>
                  <a:srgbClr val="09501E"/>
                </a:solidFill>
                <a:latin typeface="FiraGO SemiBold"/>
              </a:rPr>
              <a:t>Fjarvera og vaktahvati</a:t>
            </a:r>
          </a:p>
        </p:txBody>
      </p:sp>
      <p:pic>
        <p:nvPicPr>
          <p:cNvPr id="7" name="Picture 6" descr="A picture containing device&#10;&#10;Description automatically generated">
            <a:extLst>
              <a:ext uri="{FF2B5EF4-FFF2-40B4-BE49-F238E27FC236}">
                <a16:creationId xmlns:a16="http://schemas.microsoft.com/office/drawing/2014/main" id="{3AA295E0-EC17-473B-A3B1-0128F80F4F51}"/>
              </a:ext>
            </a:extLst>
          </p:cNvPr>
          <p:cNvPicPr>
            <a:picLocks noChangeAspect="1"/>
          </p:cNvPicPr>
          <p:nvPr/>
        </p:nvPicPr>
        <p:blipFill rotWithShape="1">
          <a:blip r:embed="rId4"/>
          <a:srcRect l="41163" t="1666" r="7053" b="-1666"/>
          <a:stretch/>
        </p:blipFill>
        <p:spPr>
          <a:xfrm>
            <a:off x="7583987" y="472757"/>
            <a:ext cx="3872907" cy="4206879"/>
          </a:xfrm>
          <a:prstGeom prst="rect">
            <a:avLst/>
          </a:prstGeom>
        </p:spPr>
      </p:pic>
    </p:spTree>
    <p:extLst>
      <p:ext uri="{BB962C8B-B14F-4D97-AF65-F5344CB8AC3E}">
        <p14:creationId xmlns:p14="http://schemas.microsoft.com/office/powerpoint/2010/main" val="2911963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C60B32-2B93-4F48-8537-44AE4B6FC381}"/>
              </a:ext>
            </a:extLst>
          </p:cNvPr>
          <p:cNvSpPr>
            <a:spLocks noGrp="1"/>
          </p:cNvSpPr>
          <p:nvPr>
            <p:ph type="body" sz="quarter" idx="12"/>
          </p:nvPr>
        </p:nvSpPr>
        <p:spPr>
          <a:xfrm>
            <a:off x="1145226" y="453669"/>
            <a:ext cx="9901547" cy="789927"/>
          </a:xfrm>
        </p:spPr>
        <p:txBody>
          <a:bodyPr lIns="91440" tIns="45720" rIns="91440" bIns="45720" anchor="t"/>
          <a:lstStyle/>
          <a:p>
            <a:r>
              <a:rPr lang="en-GB" dirty="0">
                <a:latin typeface="FiraGO SemiBold"/>
              </a:rPr>
              <a:t>Orlof og vaktahvati</a:t>
            </a:r>
            <a:endParaRPr lang="en-US" dirty="0">
              <a:latin typeface="FiraGO SemiBold"/>
            </a:endParaRPr>
          </a:p>
          <a:p>
            <a:endParaRPr lang="en-GB" dirty="0"/>
          </a:p>
        </p:txBody>
      </p:sp>
      <p:sp>
        <p:nvSpPr>
          <p:cNvPr id="3" name="Text Placeholder 2">
            <a:extLst>
              <a:ext uri="{FF2B5EF4-FFF2-40B4-BE49-F238E27FC236}">
                <a16:creationId xmlns:a16="http://schemas.microsoft.com/office/drawing/2014/main" id="{B83C4564-62A5-43C6-9600-D67D35F742B1}"/>
              </a:ext>
            </a:extLst>
          </p:cNvPr>
          <p:cNvSpPr>
            <a:spLocks noGrp="1"/>
          </p:cNvSpPr>
          <p:nvPr>
            <p:ph type="body" sz="quarter" idx="13"/>
          </p:nvPr>
        </p:nvSpPr>
        <p:spPr>
          <a:xfrm>
            <a:off x="1031117" y="1123220"/>
            <a:ext cx="5883601" cy="3315429"/>
          </a:xfrm>
        </p:spPr>
        <p:txBody>
          <a:bodyPr lIns="91440" tIns="45720" rIns="91440" bIns="45720" anchor="t"/>
          <a:lstStyle/>
          <a:p>
            <a:pPr marL="285750" indent="-285750">
              <a:buFont typeface="Arial"/>
              <a:buChar char="•"/>
            </a:pPr>
            <a:r>
              <a:rPr lang="en-GB" sz="2000" b="1" dirty="0">
                <a:latin typeface="FiraGO Book"/>
              </a:rPr>
              <a:t>Orlofsdagur telst sem mæting og tegundin dagvakt</a:t>
            </a:r>
          </a:p>
          <a:p>
            <a:pPr marL="285750" indent="-285750">
              <a:buFont typeface="Arial"/>
              <a:buChar char="•"/>
            </a:pPr>
            <a:r>
              <a:rPr lang="en-GB" sz="2000" dirty="0">
                <a:latin typeface="FiraGO Book"/>
              </a:rPr>
              <a:t>Almennt er orlof greitt af vaktahvata jafnóðum</a:t>
            </a:r>
          </a:p>
          <a:p>
            <a:pPr marL="285750" indent="-285750">
              <a:buFont typeface="Arial"/>
              <a:buChar char="•"/>
            </a:pPr>
            <a:r>
              <a:rPr lang="en-GB" sz="2000" dirty="0">
                <a:latin typeface="FiraGO Book"/>
              </a:rPr>
              <a:t>Orlof er greitt af vaktaálagi jafnóðum</a:t>
            </a:r>
          </a:p>
          <a:p>
            <a:pPr marL="742950" lvl="1" indent="-285750">
              <a:buFont typeface="Arial"/>
              <a:buChar char="•"/>
            </a:pPr>
            <a:r>
              <a:rPr lang="en-GB" sz="2000" dirty="0">
                <a:latin typeface="FiraGO Book"/>
              </a:rPr>
              <a:t>Eina afbrigðið er hjá Eflingu</a:t>
            </a:r>
            <a:endParaRPr lang="en-US" sz="2000" dirty="0">
              <a:latin typeface="FiraGO Book"/>
            </a:endParaRPr>
          </a:p>
          <a:p>
            <a:pPr marL="285750" indent="-285750">
              <a:buFont typeface="Arial" panose="020B0604020202020204" pitchFamily="34" charset="0"/>
              <a:buChar char="•"/>
            </a:pPr>
            <a:r>
              <a:rPr lang="en-GB" sz="2000" dirty="0">
                <a:latin typeface="FiraGO Book"/>
              </a:rPr>
              <a:t>Á orlofstímabili er mismunandi hvort starfsmaður nær vaktahvata eða ekki. Það fer eftir því </a:t>
            </a:r>
            <a:r>
              <a:rPr lang="en-GB" sz="2000" u="sng" dirty="0">
                <a:latin typeface="FiraGO Book"/>
              </a:rPr>
              <a:t>hvort viðkomandi uppfylli skilyrði vaktahvata innan launatímabils</a:t>
            </a:r>
            <a:r>
              <a:rPr lang="en-GB" sz="2000" dirty="0">
                <a:latin typeface="FiraGO Book"/>
              </a:rPr>
              <a:t>. </a:t>
            </a:r>
          </a:p>
          <a:p>
            <a:endParaRPr lang="en-GB" sz="1800" dirty="0"/>
          </a:p>
          <a:p>
            <a:endParaRPr lang="en-GB" dirty="0"/>
          </a:p>
        </p:txBody>
      </p:sp>
      <p:pic>
        <p:nvPicPr>
          <p:cNvPr id="8" name="Picture 7" descr="A picture containing device&#10;&#10;Description automatically generated">
            <a:extLst>
              <a:ext uri="{FF2B5EF4-FFF2-40B4-BE49-F238E27FC236}">
                <a16:creationId xmlns:a16="http://schemas.microsoft.com/office/drawing/2014/main" id="{5AE01AA9-4093-4123-900B-CB529E59C417}"/>
              </a:ext>
            </a:extLst>
          </p:cNvPr>
          <p:cNvPicPr>
            <a:picLocks noChangeAspect="1"/>
          </p:cNvPicPr>
          <p:nvPr/>
        </p:nvPicPr>
        <p:blipFill rotWithShape="1">
          <a:blip r:embed="rId2"/>
          <a:srcRect l="43828" r="7363"/>
          <a:stretch/>
        </p:blipFill>
        <p:spPr>
          <a:xfrm>
            <a:off x="7276668" y="215544"/>
            <a:ext cx="4915332" cy="5664727"/>
          </a:xfrm>
          <a:prstGeom prst="rect">
            <a:avLst/>
          </a:prstGeom>
        </p:spPr>
      </p:pic>
      <p:sp>
        <p:nvSpPr>
          <p:cNvPr id="5" name="Text Placeholder 2">
            <a:extLst>
              <a:ext uri="{FF2B5EF4-FFF2-40B4-BE49-F238E27FC236}">
                <a16:creationId xmlns:a16="http://schemas.microsoft.com/office/drawing/2014/main" id="{0E8F8255-BC6F-4195-A05C-A2A7B92059D7}"/>
              </a:ext>
            </a:extLst>
          </p:cNvPr>
          <p:cNvSpPr txBox="1">
            <a:spLocks/>
          </p:cNvSpPr>
          <p:nvPr/>
        </p:nvSpPr>
        <p:spPr>
          <a:xfrm>
            <a:off x="1229458" y="4579951"/>
            <a:ext cx="5120120" cy="1935369"/>
          </a:xfrm>
          <a:prstGeom prst="rect">
            <a:avLst/>
          </a:prstGeom>
          <a:solidFill>
            <a:srgbClr val="CBE4CE"/>
          </a:solidFill>
        </p:spPr>
        <p:txBody>
          <a:bodyPr lIns="91440" tIns="45720" rIns="91440" bIns="45720" anchor="t"/>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1" dirty="0">
                <a:latin typeface="FiraGO Book"/>
              </a:rPr>
              <a:t>Starfsmaður þarf að uppfylla:</a:t>
            </a:r>
            <a:endParaRPr lang="en-GB" b="1" i="1" dirty="0"/>
          </a:p>
          <a:p>
            <a:pPr marL="1028700" lvl="1" indent="-285750">
              <a:buFont typeface="Arial"/>
              <a:buChar char="•"/>
            </a:pPr>
            <a:r>
              <a:rPr lang="en-GB" sz="1600" i="1" dirty="0">
                <a:latin typeface="FiraGO Book"/>
              </a:rPr>
              <a:t>Vinna 42 klst. utan dagvinnumarka þann hluta launatímabils sem hann er ekki í orlofi</a:t>
            </a:r>
          </a:p>
          <a:p>
            <a:pPr marL="1028700" lvl="1" indent="-285750">
              <a:buFont typeface="Arial"/>
              <a:buChar char="•"/>
            </a:pPr>
            <a:r>
              <a:rPr lang="en-GB" sz="1600" i="1" dirty="0">
                <a:latin typeface="FiraGO Book"/>
              </a:rPr>
              <a:t>Vinna 2-4 tegundir vakta</a:t>
            </a:r>
          </a:p>
          <a:p>
            <a:pPr marL="1028700" lvl="1" indent="-285750">
              <a:buFont typeface="Arial"/>
              <a:buChar char="•"/>
            </a:pPr>
            <a:r>
              <a:rPr lang="en-GB" sz="1600" i="1" dirty="0">
                <a:latin typeface="FiraGO Book"/>
              </a:rPr>
              <a:t>Vinna 15 stundir á hverri tegund</a:t>
            </a:r>
          </a:p>
          <a:p>
            <a:pPr marL="1028700" lvl="1" indent="-285750">
              <a:buFont typeface="Arial"/>
              <a:buChar char="•"/>
            </a:pPr>
            <a:r>
              <a:rPr lang="en-GB" sz="1600" i="1" dirty="0">
                <a:latin typeface="FiraGO Book"/>
              </a:rPr>
              <a:t>Mætingar 14-19 að orlofi meðtöldu</a:t>
            </a:r>
          </a:p>
          <a:p>
            <a:endParaRPr lang="en-GB" dirty="0"/>
          </a:p>
        </p:txBody>
      </p:sp>
    </p:spTree>
    <p:extLst>
      <p:ext uri="{BB962C8B-B14F-4D97-AF65-F5344CB8AC3E}">
        <p14:creationId xmlns:p14="http://schemas.microsoft.com/office/powerpoint/2010/main" val="3117804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F26CC-84B7-4773-978C-50CB7DB628EC}"/>
              </a:ext>
            </a:extLst>
          </p:cNvPr>
          <p:cNvSpPr>
            <a:spLocks noGrp="1"/>
          </p:cNvSpPr>
          <p:nvPr>
            <p:ph type="body" sz="quarter" idx="12"/>
          </p:nvPr>
        </p:nvSpPr>
        <p:spPr/>
        <p:txBody>
          <a:bodyPr lIns="91440" tIns="45720" rIns="91440" bIns="45720" anchor="t"/>
          <a:lstStyle/>
          <a:p>
            <a:r>
              <a:rPr lang="en-GB" dirty="0">
                <a:latin typeface="FiraGO SemiBold"/>
              </a:rPr>
              <a:t>Vaktahvati </a:t>
            </a:r>
          </a:p>
          <a:p>
            <a:r>
              <a:rPr lang="en-GB" sz="2800" dirty="0">
                <a:latin typeface="FiraGO SemiBold"/>
              </a:rPr>
              <a:t>Sérstakir frídagar og </a:t>
            </a:r>
            <a:r>
              <a:rPr lang="en-GB" sz="2800" dirty="0" err="1">
                <a:latin typeface="FiraGO SemiBold"/>
              </a:rPr>
              <a:t>stórhátíðardagar</a:t>
            </a:r>
            <a:endParaRPr lang="en-GB" sz="2800" dirty="0"/>
          </a:p>
        </p:txBody>
      </p:sp>
      <p:sp>
        <p:nvSpPr>
          <p:cNvPr id="3" name="Text Placeholder 2">
            <a:extLst>
              <a:ext uri="{FF2B5EF4-FFF2-40B4-BE49-F238E27FC236}">
                <a16:creationId xmlns:a16="http://schemas.microsoft.com/office/drawing/2014/main" id="{CEEB6B9F-EAEE-41BD-830E-6F3FCABF04F0}"/>
              </a:ext>
            </a:extLst>
          </p:cNvPr>
          <p:cNvSpPr>
            <a:spLocks noGrp="1"/>
          </p:cNvSpPr>
          <p:nvPr>
            <p:ph type="body" sz="quarter" idx="13"/>
          </p:nvPr>
        </p:nvSpPr>
        <p:spPr/>
        <p:txBody>
          <a:bodyPr lIns="91440" tIns="45720" rIns="91440" bIns="45720" anchor="t"/>
          <a:lstStyle/>
          <a:p>
            <a:endParaRPr lang="en-GB" sz="2000" dirty="0">
              <a:latin typeface="FiraGO Book"/>
            </a:endParaRPr>
          </a:p>
          <a:p>
            <a:r>
              <a:rPr lang="en-GB" sz="2000" b="1" dirty="0">
                <a:latin typeface="FiraGO Book"/>
              </a:rPr>
              <a:t>Stórhátíðardagur eða sérstakur frídagur </a:t>
            </a:r>
            <a:r>
              <a:rPr lang="en-GB" sz="2000" dirty="0">
                <a:latin typeface="FiraGO Book"/>
              </a:rPr>
              <a:t>telur sem dagvakt, kvöldvakt, næturvakt eða helgarvakt eftir því á hvaða vikudag hann fellur og á hvaða tíma sólarhrings.</a:t>
            </a:r>
            <a:endParaRPr lang="en-US" sz="2000" dirty="0">
              <a:latin typeface="FiraGO Book"/>
            </a:endParaRPr>
          </a:p>
          <a:p>
            <a:br>
              <a:rPr lang="en-US" dirty="0"/>
            </a:br>
            <a:endParaRPr lang="en-US" dirty="0"/>
          </a:p>
          <a:p>
            <a:endParaRPr lang="en-GB" dirty="0"/>
          </a:p>
        </p:txBody>
      </p:sp>
      <p:pic>
        <p:nvPicPr>
          <p:cNvPr id="15" name="Picture 14" descr="A picture containing device&#10;&#10;Description automatically generated">
            <a:extLst>
              <a:ext uri="{FF2B5EF4-FFF2-40B4-BE49-F238E27FC236}">
                <a16:creationId xmlns:a16="http://schemas.microsoft.com/office/drawing/2014/main" id="{4E10682F-2899-45DE-8CBF-C58F4FC0DBEC}"/>
              </a:ext>
            </a:extLst>
          </p:cNvPr>
          <p:cNvPicPr>
            <a:picLocks noChangeAspect="1"/>
          </p:cNvPicPr>
          <p:nvPr/>
        </p:nvPicPr>
        <p:blipFill rotWithShape="1">
          <a:blip r:embed="rId2"/>
          <a:srcRect l="42836" t="9473" r="7945"/>
          <a:stretch/>
        </p:blipFill>
        <p:spPr>
          <a:xfrm>
            <a:off x="6843712" y="1014413"/>
            <a:ext cx="5099449" cy="5275886"/>
          </a:xfrm>
          <a:prstGeom prst="rect">
            <a:avLst/>
          </a:prstGeom>
        </p:spPr>
      </p:pic>
    </p:spTree>
    <p:extLst>
      <p:ext uri="{BB962C8B-B14F-4D97-AF65-F5344CB8AC3E}">
        <p14:creationId xmlns:p14="http://schemas.microsoft.com/office/powerpoint/2010/main" val="2786959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22B2-BC95-459A-93B6-8DB93F48AF09}"/>
              </a:ext>
            </a:extLst>
          </p:cNvPr>
          <p:cNvSpPr>
            <a:spLocks noGrp="1"/>
          </p:cNvSpPr>
          <p:nvPr>
            <p:ph type="body" sz="quarter" idx="12"/>
          </p:nvPr>
        </p:nvSpPr>
        <p:spPr>
          <a:xfrm>
            <a:off x="1141413" y="427037"/>
            <a:ext cx="9901547" cy="789927"/>
          </a:xfrm>
        </p:spPr>
        <p:txBody>
          <a:bodyPr/>
          <a:lstStyle/>
          <a:p>
            <a:r>
              <a:rPr lang="is-IS" dirty="0"/>
              <a:t>Vaktahvati og launatímabil</a:t>
            </a:r>
          </a:p>
        </p:txBody>
      </p:sp>
      <p:sp>
        <p:nvSpPr>
          <p:cNvPr id="3" name="Text Placeholder 2">
            <a:extLst>
              <a:ext uri="{FF2B5EF4-FFF2-40B4-BE49-F238E27FC236}">
                <a16:creationId xmlns:a16="http://schemas.microsoft.com/office/drawing/2014/main" id="{F1354703-973D-4D2F-8CB4-31A435D2E541}"/>
              </a:ext>
            </a:extLst>
          </p:cNvPr>
          <p:cNvSpPr>
            <a:spLocks noGrp="1"/>
          </p:cNvSpPr>
          <p:nvPr>
            <p:ph type="body" sz="quarter" idx="13"/>
          </p:nvPr>
        </p:nvSpPr>
        <p:spPr>
          <a:xfrm>
            <a:off x="1141413" y="1616869"/>
            <a:ext cx="5170171" cy="1812131"/>
          </a:xfrm>
        </p:spPr>
        <p:txBody>
          <a:bodyPr/>
          <a:lstStyle/>
          <a:p>
            <a:r>
              <a:rPr lang="is-IS" sz="2000" dirty="0"/>
              <a:t>Ef launatímabil er styttra en venjulega eru taldir vinnudagar innan tímabils og deilt með 30,4 til að fá hlutfall sem þarf að uppfylla í vaktahvata. </a:t>
            </a:r>
          </a:p>
          <a:p>
            <a:pPr lvl="1"/>
            <a:endParaRPr lang="is-IS" dirty="0"/>
          </a:p>
          <a:p>
            <a:endParaRPr lang="is-IS" dirty="0"/>
          </a:p>
        </p:txBody>
      </p:sp>
      <p:pic>
        <p:nvPicPr>
          <p:cNvPr id="2050" name="Picture 2" descr="Minimum Wage Law in California (2021 &amp; Beyond)">
            <a:extLst>
              <a:ext uri="{FF2B5EF4-FFF2-40B4-BE49-F238E27FC236}">
                <a16:creationId xmlns:a16="http://schemas.microsoft.com/office/drawing/2014/main" id="{345EFC3D-29D8-4B97-AC57-CA39381CB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237" y="3761813"/>
            <a:ext cx="4771686" cy="238584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C63696DA-CCE2-4A4F-AFB4-50E9481EE3C8}"/>
              </a:ext>
            </a:extLst>
          </p:cNvPr>
          <p:cNvSpPr txBox="1">
            <a:spLocks/>
          </p:cNvSpPr>
          <p:nvPr/>
        </p:nvSpPr>
        <p:spPr>
          <a:xfrm>
            <a:off x="1141413" y="3261246"/>
            <a:ext cx="5606097" cy="3386979"/>
          </a:xfrm>
          <a:prstGeom prst="rect">
            <a:avLst/>
          </a:prstGeom>
          <a:solidFill>
            <a:srgbClr val="CBE4CE"/>
          </a:solidFill>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is-IS" b="1" i="1" dirty="0"/>
              <a:t>Dæmi:</a:t>
            </a:r>
          </a:p>
          <a:p>
            <a:pPr lvl="1"/>
            <a:r>
              <a:rPr lang="is-IS" i="1" dirty="0"/>
              <a:t>Maí 2021 – Launatímabil 16. – 15. hvers mánaðar</a:t>
            </a:r>
          </a:p>
          <a:p>
            <a:pPr lvl="1"/>
            <a:r>
              <a:rPr lang="is-IS" i="1" dirty="0"/>
              <a:t>Þarf að uppfylla:</a:t>
            </a:r>
          </a:p>
          <a:p>
            <a:pPr lvl="1"/>
            <a:r>
              <a:rPr lang="is-IS" sz="1600" i="1" dirty="0"/>
              <a:t>Unnir tímar utan dagvinnumarka: 	</a:t>
            </a:r>
          </a:p>
          <a:p>
            <a:pPr lvl="1"/>
            <a:r>
              <a:rPr lang="is-IS" sz="1600" i="1" dirty="0"/>
              <a:t>	42/30,4*fjöldi daga</a:t>
            </a:r>
          </a:p>
          <a:p>
            <a:pPr lvl="1"/>
            <a:r>
              <a:rPr lang="is-IS" sz="1600" i="1" dirty="0"/>
              <a:t>Fjöldi tegunda:</a:t>
            </a:r>
          </a:p>
          <a:p>
            <a:pPr lvl="1"/>
            <a:r>
              <a:rPr lang="is-IS" sz="1600" i="1" dirty="0"/>
              <a:t>	2-4 tegundir vakta</a:t>
            </a:r>
          </a:p>
          <a:p>
            <a:pPr lvl="1"/>
            <a:r>
              <a:rPr lang="is-IS" sz="1600" i="1" dirty="0"/>
              <a:t>Fjöldi stunda á hverri tegund: 	</a:t>
            </a:r>
          </a:p>
          <a:p>
            <a:pPr lvl="1"/>
            <a:r>
              <a:rPr lang="is-IS" sz="1600" i="1" dirty="0"/>
              <a:t>	15/30,4*fjöldi daga </a:t>
            </a:r>
          </a:p>
          <a:p>
            <a:pPr lvl="1"/>
            <a:r>
              <a:rPr lang="is-IS" sz="1600" i="1" dirty="0"/>
              <a:t>Fjöldi </a:t>
            </a:r>
            <a:r>
              <a:rPr lang="is-IS" sz="1600" i="1" dirty="0" err="1"/>
              <a:t>mætinga</a:t>
            </a:r>
            <a:r>
              <a:rPr lang="is-IS" sz="1600" i="1" dirty="0"/>
              <a:t>: </a:t>
            </a:r>
          </a:p>
          <a:p>
            <a:pPr lvl="1"/>
            <a:r>
              <a:rPr lang="is-IS" sz="1600" i="1" dirty="0"/>
              <a:t> 	14-19/30,4*fjöldi daga </a:t>
            </a:r>
          </a:p>
          <a:p>
            <a:pPr marL="285750" indent="-285750">
              <a:buFont typeface="Arial" panose="020B0604020202020204" pitchFamily="34" charset="0"/>
              <a:buChar char="•"/>
            </a:pPr>
            <a:endParaRPr lang="is-IS" dirty="0"/>
          </a:p>
        </p:txBody>
      </p:sp>
    </p:spTree>
    <p:extLst>
      <p:ext uri="{BB962C8B-B14F-4D97-AF65-F5344CB8AC3E}">
        <p14:creationId xmlns:p14="http://schemas.microsoft.com/office/powerpoint/2010/main" val="3195831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25B84E-ABAA-4E74-823C-A2371E5F65F8}"/>
              </a:ext>
            </a:extLst>
          </p:cNvPr>
          <p:cNvSpPr>
            <a:spLocks noGrp="1"/>
          </p:cNvSpPr>
          <p:nvPr>
            <p:ph type="body" sz="quarter" idx="12"/>
          </p:nvPr>
        </p:nvSpPr>
        <p:spPr>
          <a:xfrm>
            <a:off x="1141413" y="630971"/>
            <a:ext cx="9901547" cy="789927"/>
          </a:xfrm>
        </p:spPr>
        <p:txBody>
          <a:bodyPr/>
          <a:lstStyle/>
          <a:p>
            <a:r>
              <a:rPr lang="is-IS" dirty="0"/>
              <a:t>Vaktahvati og mánaðarlaun		</a:t>
            </a:r>
          </a:p>
        </p:txBody>
      </p:sp>
      <p:sp>
        <p:nvSpPr>
          <p:cNvPr id="3" name="Text Placeholder 2">
            <a:extLst>
              <a:ext uri="{FF2B5EF4-FFF2-40B4-BE49-F238E27FC236}">
                <a16:creationId xmlns:a16="http://schemas.microsoft.com/office/drawing/2014/main" id="{A1B772B5-D177-4F8B-AB61-D1F4475466E4}"/>
              </a:ext>
            </a:extLst>
          </p:cNvPr>
          <p:cNvSpPr>
            <a:spLocks noGrp="1"/>
          </p:cNvSpPr>
          <p:nvPr>
            <p:ph type="body" sz="quarter" idx="13"/>
          </p:nvPr>
        </p:nvSpPr>
        <p:spPr>
          <a:xfrm>
            <a:off x="1141413" y="1581150"/>
            <a:ext cx="5601031" cy="1916430"/>
          </a:xfrm>
        </p:spPr>
        <p:txBody>
          <a:bodyPr/>
          <a:lstStyle/>
          <a:p>
            <a:r>
              <a:rPr lang="is-IS" sz="2000" dirty="0"/>
              <a:t>Vaktahvati greiðist sem </a:t>
            </a:r>
            <a:r>
              <a:rPr lang="is-IS" sz="2000" b="1" dirty="0"/>
              <a:t>hlutfall mánaðarlauna </a:t>
            </a:r>
            <a:r>
              <a:rPr lang="is-IS" sz="2000" dirty="0"/>
              <a:t>vegna fjölbreytileika og fjölda vakta á launatímabili samkvæmt skiplögðum vöktum innan vinnutímaskyldu. </a:t>
            </a:r>
          </a:p>
          <a:p>
            <a:r>
              <a:rPr lang="is-IS" sz="2000" dirty="0"/>
              <a:t>Vaktahvati greiðist í hlutfalli við starfshlutfall. </a:t>
            </a:r>
          </a:p>
          <a:p>
            <a:endParaRPr lang="is-IS" sz="1800" dirty="0"/>
          </a:p>
        </p:txBody>
      </p:sp>
      <p:pic>
        <p:nvPicPr>
          <p:cNvPr id="1026" name="Picture 2" descr="How Wage and Hour Laws Apply to You » Residence Style">
            <a:extLst>
              <a:ext uri="{FF2B5EF4-FFF2-40B4-BE49-F238E27FC236}">
                <a16:creationId xmlns:a16="http://schemas.microsoft.com/office/drawing/2014/main" id="{4F1BD709-0142-41DC-838C-0D39AE40B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2217732"/>
            <a:ext cx="4480560" cy="255969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CC6BAD6B-DF38-44C0-8F5E-85D54E58A90B}"/>
              </a:ext>
            </a:extLst>
          </p:cNvPr>
          <p:cNvSpPr txBox="1">
            <a:spLocks/>
          </p:cNvSpPr>
          <p:nvPr/>
        </p:nvSpPr>
        <p:spPr>
          <a:xfrm>
            <a:off x="1612597" y="3990612"/>
            <a:ext cx="4292903" cy="1573629"/>
          </a:xfrm>
          <a:prstGeom prst="rect">
            <a:avLst/>
          </a:prstGeom>
          <a:solidFill>
            <a:srgbClr val="CBE4CE"/>
          </a:solidFill>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s-IS" sz="1800" b="1" i="1" dirty="0"/>
              <a:t>Dæmi:</a:t>
            </a:r>
          </a:p>
          <a:p>
            <a:r>
              <a:rPr lang="is-IS" sz="1800" i="1" dirty="0"/>
              <a:t>85% starfsmaður getur fengið 12,5% vaktahvata en af 85% hlutfalli mánaðarlauna </a:t>
            </a:r>
          </a:p>
          <a:p>
            <a:endParaRPr lang="is-IS" sz="1800" i="1" dirty="0"/>
          </a:p>
        </p:txBody>
      </p:sp>
    </p:spTree>
    <p:extLst>
      <p:ext uri="{BB962C8B-B14F-4D97-AF65-F5344CB8AC3E}">
        <p14:creationId xmlns:p14="http://schemas.microsoft.com/office/powerpoint/2010/main" val="3706137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4AAA5F-1741-4A94-AB60-37C0F37AFD62}"/>
              </a:ext>
            </a:extLst>
          </p:cNvPr>
          <p:cNvSpPr>
            <a:spLocks noGrp="1"/>
          </p:cNvSpPr>
          <p:nvPr>
            <p:ph type="body" sz="quarter" idx="12"/>
          </p:nvPr>
        </p:nvSpPr>
        <p:spPr>
          <a:xfrm>
            <a:off x="1141588" y="638114"/>
            <a:ext cx="9901547" cy="789927"/>
          </a:xfrm>
        </p:spPr>
        <p:txBody>
          <a:bodyPr/>
          <a:lstStyle/>
          <a:p>
            <a:r>
              <a:rPr lang="is-IS" dirty="0"/>
              <a:t>Dæmi um birtingarmynd – 15 daga tímabil – Maí 2021</a:t>
            </a:r>
          </a:p>
        </p:txBody>
      </p:sp>
      <p:pic>
        <p:nvPicPr>
          <p:cNvPr id="4" name="Picture 3">
            <a:extLst>
              <a:ext uri="{FF2B5EF4-FFF2-40B4-BE49-F238E27FC236}">
                <a16:creationId xmlns:a16="http://schemas.microsoft.com/office/drawing/2014/main" id="{D0FA685B-1DEA-408F-9B5B-CD98BBC0D812}"/>
              </a:ext>
            </a:extLst>
          </p:cNvPr>
          <p:cNvPicPr>
            <a:picLocks noChangeAspect="1"/>
          </p:cNvPicPr>
          <p:nvPr/>
        </p:nvPicPr>
        <p:blipFill rotWithShape="1">
          <a:blip r:embed="rId2"/>
          <a:srcRect l="358" t="22166" r="33494" b="11005"/>
          <a:stretch/>
        </p:blipFill>
        <p:spPr>
          <a:xfrm>
            <a:off x="1141587" y="1693388"/>
            <a:ext cx="9901547" cy="45264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7963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s brain questions - Google Search | Powerpoint animation, Animated  clipart, Sculpture lessons">
            <a:extLst>
              <a:ext uri="{FF2B5EF4-FFF2-40B4-BE49-F238E27FC236}">
                <a16:creationId xmlns:a16="http://schemas.microsoft.com/office/drawing/2014/main" id="{D3E22C6B-9321-4B65-91F1-BFA56BC47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708" y="482832"/>
            <a:ext cx="5460683" cy="6240780"/>
          </a:xfrm>
          <a:prstGeom prst="rect">
            <a:avLst/>
          </a:prstGeom>
          <a:noFill/>
          <a:extLst>
            <a:ext uri="{909E8E84-426E-40DD-AFC4-6F175D3DCCD1}">
              <a14:hiddenFill xmlns:a14="http://schemas.microsoft.com/office/drawing/2010/main">
                <a:solidFill>
                  <a:srgbClr val="FFFFFF"/>
                </a:solidFill>
              </a14:hiddenFill>
            </a:ext>
          </a:extLst>
        </p:spPr>
      </p:pic>
      <p:sp>
        <p:nvSpPr>
          <p:cNvPr id="5" name="Rétthyrningur 4">
            <a:extLst>
              <a:ext uri="{FF2B5EF4-FFF2-40B4-BE49-F238E27FC236}">
                <a16:creationId xmlns:a16="http://schemas.microsoft.com/office/drawing/2014/main" id="{7E9285A6-7954-4B97-8713-3C65ECED512B}"/>
              </a:ext>
            </a:extLst>
          </p:cNvPr>
          <p:cNvSpPr/>
          <p:nvPr/>
        </p:nvSpPr>
        <p:spPr>
          <a:xfrm>
            <a:off x="426720" y="777240"/>
            <a:ext cx="1280160" cy="739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481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88F497B-C3AC-40A9-A708-24FFD6C072FA}"/>
              </a:ext>
            </a:extLst>
          </p:cNvPr>
          <p:cNvSpPr>
            <a:spLocks noGrp="1"/>
          </p:cNvSpPr>
          <p:nvPr>
            <p:ph type="body" sz="quarter" idx="10"/>
          </p:nvPr>
        </p:nvSpPr>
        <p:spPr>
          <a:xfrm>
            <a:off x="1520055" y="2743201"/>
            <a:ext cx="4271145" cy="2021632"/>
          </a:xfrm>
        </p:spPr>
        <p:txBody>
          <a:bodyPr/>
          <a:lstStyle/>
          <a:p>
            <a:r>
              <a:rPr lang="is-IS" dirty="0"/>
              <a:t>Yfirvinna og breytingargjald</a:t>
            </a:r>
          </a:p>
        </p:txBody>
      </p:sp>
      <p:pic>
        <p:nvPicPr>
          <p:cNvPr id="5" name="Picture 4">
            <a:extLst>
              <a:ext uri="{FF2B5EF4-FFF2-40B4-BE49-F238E27FC236}">
                <a16:creationId xmlns:a16="http://schemas.microsoft.com/office/drawing/2014/main" id="{EE6DC898-0709-4419-BB00-923A31FEEDDA}"/>
              </a:ext>
            </a:extLst>
          </p:cNvPr>
          <p:cNvPicPr>
            <a:picLocks noChangeAspect="1"/>
          </p:cNvPicPr>
          <p:nvPr/>
        </p:nvPicPr>
        <p:blipFill rotWithShape="1">
          <a:blip r:embed="rId3"/>
          <a:srcRect l="50143"/>
          <a:stretch/>
        </p:blipFill>
        <p:spPr>
          <a:xfrm>
            <a:off x="6598920" y="0"/>
            <a:ext cx="6078584" cy="6857999"/>
          </a:xfrm>
          <a:prstGeom prst="rect">
            <a:avLst/>
          </a:prstGeom>
        </p:spPr>
      </p:pic>
    </p:spTree>
    <p:extLst>
      <p:ext uri="{BB962C8B-B14F-4D97-AF65-F5344CB8AC3E}">
        <p14:creationId xmlns:p14="http://schemas.microsoft.com/office/powerpoint/2010/main" val="964973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E737DE-2325-E740-BCAA-F55FD2141E72}"/>
              </a:ext>
            </a:extLst>
          </p:cNvPr>
          <p:cNvSpPr>
            <a:spLocks noGrp="1"/>
          </p:cNvSpPr>
          <p:nvPr>
            <p:ph type="body" sz="quarter" idx="12"/>
          </p:nvPr>
        </p:nvSpPr>
        <p:spPr/>
        <p:txBody>
          <a:bodyPr/>
          <a:lstStyle/>
          <a:p>
            <a:r>
              <a:rPr lang="en-GB" dirty="0"/>
              <a:t>Yfirvinna</a:t>
            </a:r>
            <a:endParaRPr lang="en-IS"/>
          </a:p>
        </p:txBody>
      </p:sp>
      <p:sp>
        <p:nvSpPr>
          <p:cNvPr id="3" name="Text Placeholder 2">
            <a:extLst>
              <a:ext uri="{FF2B5EF4-FFF2-40B4-BE49-F238E27FC236}">
                <a16:creationId xmlns:a16="http://schemas.microsoft.com/office/drawing/2014/main" id="{37F3781A-DEA5-044D-BC36-A46B859104D3}"/>
              </a:ext>
            </a:extLst>
          </p:cNvPr>
          <p:cNvSpPr>
            <a:spLocks noGrp="1"/>
          </p:cNvSpPr>
          <p:nvPr>
            <p:ph type="body" sz="quarter" idx="13"/>
          </p:nvPr>
        </p:nvSpPr>
        <p:spPr>
          <a:xfrm>
            <a:off x="1141413" y="1838325"/>
            <a:ext cx="7383155" cy="4592638"/>
          </a:xfrm>
        </p:spPr>
        <p:txBody>
          <a:bodyPr/>
          <a:lstStyle/>
          <a:p>
            <a:r>
              <a:rPr lang="is-IS" sz="1800" dirty="0"/>
              <a:t>Yfirvinna er greidd með tímakaupi, sem skiptist í yfirvinnu 1 og yfirvinnu 2.</a:t>
            </a:r>
            <a:br>
              <a:rPr lang="is-IS" sz="1800" dirty="0"/>
            </a:br>
            <a:r>
              <a:rPr lang="is-IS" sz="1800" dirty="0"/>
              <a:t>Tímakaup í yfirvinnu 1 verður 0,9385% og í yfirvinnu 2 verður tímakaupið 1,0385% af mánaðarlaunum.</a:t>
            </a:r>
          </a:p>
        </p:txBody>
      </p:sp>
      <p:graphicFrame>
        <p:nvGraphicFramePr>
          <p:cNvPr id="4" name="Table 3">
            <a:extLst>
              <a:ext uri="{FF2B5EF4-FFF2-40B4-BE49-F238E27FC236}">
                <a16:creationId xmlns:a16="http://schemas.microsoft.com/office/drawing/2014/main" id="{F091308F-79E8-B24A-B4B5-356F343783A6}"/>
              </a:ext>
            </a:extLst>
          </p:cNvPr>
          <p:cNvGraphicFramePr>
            <a:graphicFrameLocks noGrp="1"/>
          </p:cNvGraphicFramePr>
          <p:nvPr>
            <p:extLst>
              <p:ext uri="{D42A27DB-BD31-4B8C-83A1-F6EECF244321}">
                <p14:modId xmlns:p14="http://schemas.microsoft.com/office/powerpoint/2010/main" val="3843614488"/>
              </p:ext>
            </p:extLst>
          </p:nvPr>
        </p:nvGraphicFramePr>
        <p:xfrm>
          <a:off x="1292823" y="3377947"/>
          <a:ext cx="4044989" cy="2163348"/>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dirty="0">
                          <a:effectLst/>
                          <a:latin typeface="FiraGO" panose="020B0503050000020004" pitchFamily="34" charset="0"/>
                        </a:rPr>
                      </a:br>
                      <a:endParaRPr lang="en-IS" sz="900" dirty="0">
                        <a:effectLst/>
                        <a:latin typeface="FiraGO" panose="020B0503050000020004" pitchFamily="34" charset="0"/>
                      </a:endParaRPr>
                    </a:p>
                  </a:txBody>
                  <a:tcPr marL="45720" marR="45720"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dirty="0">
                          <a:effectLst/>
                          <a:latin typeface="FiraGO SemiBold" panose="020B0503050000020004" pitchFamily="34" charset="0"/>
                          <a:cs typeface="FiraGO SemiBold" panose="020B0503050000020004" pitchFamily="34" charset="0"/>
                        </a:rPr>
                        <a:t>Morgunvakt</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dirty="0">
                          <a:effectLst/>
                          <a:latin typeface="FiraGO SemiBold" panose="020B0503050000020004" pitchFamily="34" charset="0"/>
                          <a:cs typeface="FiraGO SemiBold" panose="020B0503050000020004" pitchFamily="34" charset="0"/>
                        </a:rPr>
                        <a:t>Kvöldvakt</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dirty="0">
                          <a:effectLst/>
                          <a:latin typeface="FiraGO SemiBold" panose="020B0503050000020004" pitchFamily="34" charset="0"/>
                          <a:cs typeface="FiraGO SemiBold" panose="020B0503050000020004" pitchFamily="34" charset="0"/>
                        </a:rPr>
                        <a:t>Næturvakt</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dirty="0">
                          <a:effectLst/>
                          <a:latin typeface="FiraGO" panose="020B0503050000020004" pitchFamily="34" charset="0"/>
                        </a:rPr>
                        <a:t>Mán.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1878619507"/>
                  </a:ext>
                </a:extLst>
              </a:tr>
              <a:tr h="252561">
                <a:tc>
                  <a:txBody>
                    <a:bodyPr/>
                    <a:lstStyle/>
                    <a:p>
                      <a:pPr algn="ctr"/>
                      <a:r>
                        <a:rPr lang="en-GB" sz="1100" dirty="0">
                          <a:effectLst/>
                          <a:latin typeface="FiraGO" panose="020B0503050000020004" pitchFamily="34" charset="0"/>
                        </a:rPr>
                        <a:t>Þri.</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3297422774"/>
                  </a:ext>
                </a:extLst>
              </a:tr>
              <a:tr h="252561">
                <a:tc>
                  <a:txBody>
                    <a:bodyPr/>
                    <a:lstStyle/>
                    <a:p>
                      <a:pPr algn="ctr"/>
                      <a:r>
                        <a:rPr lang="en-GB" sz="1100" dirty="0">
                          <a:effectLst/>
                          <a:latin typeface="FiraGO" panose="020B0503050000020004" pitchFamily="34" charset="0"/>
                        </a:rPr>
                        <a:t>Mið.</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2900513929"/>
                  </a:ext>
                </a:extLst>
              </a:tr>
              <a:tr h="252561">
                <a:tc>
                  <a:txBody>
                    <a:bodyPr/>
                    <a:lstStyle/>
                    <a:p>
                      <a:pPr algn="ctr"/>
                      <a:r>
                        <a:rPr lang="en-GB" sz="1100" dirty="0">
                          <a:effectLst/>
                          <a:latin typeface="FiraGO" panose="020B0503050000020004" pitchFamily="34" charset="0"/>
                        </a:rPr>
                        <a:t>Fim.</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4222815684"/>
                  </a:ext>
                </a:extLst>
              </a:tr>
              <a:tr h="252561">
                <a:tc>
                  <a:txBody>
                    <a:bodyPr/>
                    <a:lstStyle/>
                    <a:p>
                      <a:pPr algn="ctr"/>
                      <a:r>
                        <a:rPr lang="en-GB" sz="1100" dirty="0">
                          <a:effectLst/>
                          <a:latin typeface="FiraGO" panose="020B0503050000020004" pitchFamily="34" charset="0"/>
                        </a:rPr>
                        <a:t>Fös.</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3607536693"/>
                  </a:ext>
                </a:extLst>
              </a:tr>
              <a:tr h="252561">
                <a:tc>
                  <a:txBody>
                    <a:bodyPr/>
                    <a:lstStyle/>
                    <a:p>
                      <a:pPr algn="ctr"/>
                      <a:r>
                        <a:rPr lang="en-GB" sz="1100" dirty="0">
                          <a:effectLst/>
                          <a:latin typeface="FiraGO" panose="020B0503050000020004" pitchFamily="34" charset="0"/>
                        </a:rPr>
                        <a:t>Lau.</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673666843"/>
                  </a:ext>
                </a:extLst>
              </a:tr>
              <a:tr h="252561">
                <a:tc>
                  <a:txBody>
                    <a:bodyPr/>
                    <a:lstStyle/>
                    <a:p>
                      <a:pPr algn="ctr"/>
                      <a:r>
                        <a:rPr lang="en-GB" sz="1100" dirty="0">
                          <a:effectLst/>
                          <a:latin typeface="FiraGO" panose="020B0503050000020004" pitchFamily="34" charset="0"/>
                        </a:rPr>
                        <a:t>Sun.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2343205918"/>
                  </a:ext>
                </a:extLst>
              </a:tr>
            </a:tbl>
          </a:graphicData>
        </a:graphic>
      </p:graphicFrame>
      <p:sp>
        <p:nvSpPr>
          <p:cNvPr id="5" name="TextBox 4">
            <a:extLst>
              <a:ext uri="{FF2B5EF4-FFF2-40B4-BE49-F238E27FC236}">
                <a16:creationId xmlns:a16="http://schemas.microsoft.com/office/drawing/2014/main" id="{DC50DD21-D342-1F40-9289-77C1E24A1669}"/>
              </a:ext>
            </a:extLst>
          </p:cNvPr>
          <p:cNvSpPr txBox="1"/>
          <p:nvPr/>
        </p:nvSpPr>
        <p:spPr>
          <a:xfrm>
            <a:off x="1141413" y="3031469"/>
            <a:ext cx="2554367" cy="276999"/>
          </a:xfrm>
          <a:prstGeom prst="rect">
            <a:avLst/>
          </a:prstGeom>
          <a:noFill/>
        </p:spPr>
        <p:txBody>
          <a:bodyPr wrap="square" rtlCol="0">
            <a:spAutoFit/>
          </a:bodyPr>
          <a:lstStyle/>
          <a:p>
            <a:r>
              <a:rPr lang="en-IS" sz="1200" b="1">
                <a:solidFill>
                  <a:srgbClr val="09501E"/>
                </a:solidFill>
                <a:latin typeface="FiraGO SemiBold" panose="020B0503050000020004" pitchFamily="34" charset="0"/>
                <a:cs typeface="FiraGO SemiBold" panose="020B0503050000020004" pitchFamily="34" charset="0"/>
              </a:rPr>
              <a:t>Yfirvinna er</a:t>
            </a:r>
          </a:p>
        </p:txBody>
      </p:sp>
      <p:pic>
        <p:nvPicPr>
          <p:cNvPr id="10" name="Picture 9">
            <a:extLst>
              <a:ext uri="{FF2B5EF4-FFF2-40B4-BE49-F238E27FC236}">
                <a16:creationId xmlns:a16="http://schemas.microsoft.com/office/drawing/2014/main" id="{E97DDCC5-4645-1242-8B46-6C5D32B235FE}"/>
              </a:ext>
            </a:extLst>
          </p:cNvPr>
          <p:cNvPicPr>
            <a:picLocks noChangeAspect="1"/>
          </p:cNvPicPr>
          <p:nvPr/>
        </p:nvPicPr>
        <p:blipFill>
          <a:blip r:embed="rId3"/>
          <a:stretch>
            <a:fillRect/>
          </a:stretch>
        </p:blipFill>
        <p:spPr>
          <a:xfrm>
            <a:off x="5860324" y="4289484"/>
            <a:ext cx="934044" cy="353892"/>
          </a:xfrm>
          <a:prstGeom prst="rect">
            <a:avLst/>
          </a:prstGeom>
        </p:spPr>
      </p:pic>
      <p:graphicFrame>
        <p:nvGraphicFramePr>
          <p:cNvPr id="11" name="Table 10">
            <a:extLst>
              <a:ext uri="{FF2B5EF4-FFF2-40B4-BE49-F238E27FC236}">
                <a16:creationId xmlns:a16="http://schemas.microsoft.com/office/drawing/2014/main" id="{06016DBB-A706-1F4D-B7D6-8D66381329CE}"/>
              </a:ext>
            </a:extLst>
          </p:cNvPr>
          <p:cNvGraphicFramePr>
            <a:graphicFrameLocks noGrp="1"/>
          </p:cNvGraphicFramePr>
          <p:nvPr>
            <p:extLst>
              <p:ext uri="{D42A27DB-BD31-4B8C-83A1-F6EECF244321}">
                <p14:modId xmlns:p14="http://schemas.microsoft.com/office/powerpoint/2010/main" val="2652163455"/>
              </p:ext>
            </p:extLst>
          </p:nvPr>
        </p:nvGraphicFramePr>
        <p:xfrm>
          <a:off x="7223604" y="3377947"/>
          <a:ext cx="4044989" cy="2163348"/>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45720" marR="45720" anchor="b">
                    <a:lnL w="12700" cmpd="sng">
                      <a:noFill/>
                    </a:lnL>
                    <a:lnR w="63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dirty="0">
                          <a:effectLst/>
                          <a:latin typeface="FiraGO SemiBold" panose="020B0503050000020004" pitchFamily="34" charset="0"/>
                          <a:cs typeface="FiraGO SemiBold" panose="020B0503050000020004" pitchFamily="34" charset="0"/>
                        </a:rPr>
                        <a:t>Morgunvakt</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dirty="0">
                          <a:effectLst/>
                          <a:latin typeface="FiraGO SemiBold" panose="020B0503050000020004" pitchFamily="34" charset="0"/>
                          <a:cs typeface="FiraGO SemiBold" panose="020B0503050000020004" pitchFamily="34" charset="0"/>
                        </a:rPr>
                        <a:t>Kvöldvakt</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dirty="0">
                          <a:effectLst/>
                          <a:latin typeface="FiraGO SemiBold" panose="020B0503050000020004" pitchFamily="34" charset="0"/>
                          <a:cs typeface="FiraGO SemiBold" panose="020B0503050000020004" pitchFamily="34" charset="0"/>
                        </a:rPr>
                        <a:t>Næturvakt</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dirty="0">
                          <a:effectLst/>
                          <a:latin typeface="FiraGO" panose="020B0503050000020004" pitchFamily="34" charset="0"/>
                        </a:rPr>
                        <a:t>Mán.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0,9385%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1878619507"/>
                  </a:ext>
                </a:extLst>
              </a:tr>
              <a:tr h="252561">
                <a:tc>
                  <a:txBody>
                    <a:bodyPr/>
                    <a:lstStyle/>
                    <a:p>
                      <a:pPr algn="ctr"/>
                      <a:r>
                        <a:rPr lang="en-GB" sz="1100" dirty="0">
                          <a:effectLst/>
                          <a:latin typeface="FiraGO" panose="020B0503050000020004" pitchFamily="34" charset="0"/>
                        </a:rPr>
                        <a:t>Þri.</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0,9385%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3297422774"/>
                  </a:ext>
                </a:extLst>
              </a:tr>
              <a:tr h="252561">
                <a:tc>
                  <a:txBody>
                    <a:bodyPr/>
                    <a:lstStyle/>
                    <a:p>
                      <a:pPr algn="ctr"/>
                      <a:r>
                        <a:rPr lang="en-GB" sz="1100" dirty="0">
                          <a:effectLst/>
                          <a:latin typeface="FiraGO" panose="020B0503050000020004" pitchFamily="34" charset="0"/>
                        </a:rPr>
                        <a:t>Mið.</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0,9385%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2900513929"/>
                  </a:ext>
                </a:extLst>
              </a:tr>
              <a:tr h="252561">
                <a:tc>
                  <a:txBody>
                    <a:bodyPr/>
                    <a:lstStyle/>
                    <a:p>
                      <a:pPr algn="ctr"/>
                      <a:r>
                        <a:rPr lang="en-GB" sz="1100" dirty="0">
                          <a:effectLst/>
                          <a:latin typeface="FiraGO" panose="020B0503050000020004" pitchFamily="34" charset="0"/>
                        </a:rPr>
                        <a:t>Fim.</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0,9385%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4222815684"/>
                  </a:ext>
                </a:extLst>
              </a:tr>
              <a:tr h="252561">
                <a:tc>
                  <a:txBody>
                    <a:bodyPr/>
                    <a:lstStyle/>
                    <a:p>
                      <a:pPr algn="ctr"/>
                      <a:r>
                        <a:rPr lang="en-GB" sz="1100" dirty="0">
                          <a:effectLst/>
                          <a:latin typeface="FiraGO" panose="020B0503050000020004" pitchFamily="34" charset="0"/>
                        </a:rPr>
                        <a:t>Fös.</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0,9385%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3607536693"/>
                  </a:ext>
                </a:extLst>
              </a:tr>
              <a:tr h="252561">
                <a:tc>
                  <a:txBody>
                    <a:bodyPr/>
                    <a:lstStyle/>
                    <a:p>
                      <a:pPr algn="ctr"/>
                      <a:r>
                        <a:rPr lang="en-GB" sz="1100" dirty="0">
                          <a:effectLst/>
                          <a:latin typeface="FiraGO" panose="020B0503050000020004" pitchFamily="34" charset="0"/>
                        </a:rPr>
                        <a:t>Lau.</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673666843"/>
                  </a:ext>
                </a:extLst>
              </a:tr>
              <a:tr h="252561">
                <a:tc>
                  <a:txBody>
                    <a:bodyPr/>
                    <a:lstStyle/>
                    <a:p>
                      <a:pPr algn="ctr"/>
                      <a:r>
                        <a:rPr lang="en-GB" sz="1100" dirty="0">
                          <a:effectLst/>
                          <a:latin typeface="FiraGO" panose="020B0503050000020004" pitchFamily="34" charset="0"/>
                        </a:rPr>
                        <a:t>Sun.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2343205918"/>
                  </a:ext>
                </a:extLst>
              </a:tr>
            </a:tbl>
          </a:graphicData>
        </a:graphic>
      </p:graphicFrame>
      <p:sp>
        <p:nvSpPr>
          <p:cNvPr id="12" name="TextBox 11">
            <a:extLst>
              <a:ext uri="{FF2B5EF4-FFF2-40B4-BE49-F238E27FC236}">
                <a16:creationId xmlns:a16="http://schemas.microsoft.com/office/drawing/2014/main" id="{ABE57269-C03C-BE44-BF3C-C8C8E89700CE}"/>
              </a:ext>
            </a:extLst>
          </p:cNvPr>
          <p:cNvSpPr txBox="1"/>
          <p:nvPr/>
        </p:nvSpPr>
        <p:spPr>
          <a:xfrm>
            <a:off x="7072194" y="3031469"/>
            <a:ext cx="2554367" cy="276999"/>
          </a:xfrm>
          <a:prstGeom prst="rect">
            <a:avLst/>
          </a:prstGeom>
          <a:noFill/>
        </p:spPr>
        <p:txBody>
          <a:bodyPr wrap="square" rtlCol="0">
            <a:spAutoFit/>
          </a:bodyPr>
          <a:lstStyle/>
          <a:p>
            <a:r>
              <a:rPr lang="en-IS" sz="1200" b="1">
                <a:solidFill>
                  <a:srgbClr val="F18921"/>
                </a:solidFill>
                <a:latin typeface="FiraGO SemiBold" panose="020B0503050000020004" pitchFamily="34" charset="0"/>
                <a:cs typeface="FiraGO SemiBold" panose="020B0503050000020004" pitchFamily="34" charset="0"/>
              </a:rPr>
              <a:t>Yfirvinna verður</a:t>
            </a:r>
          </a:p>
        </p:txBody>
      </p:sp>
      <p:sp>
        <p:nvSpPr>
          <p:cNvPr id="13" name="TextBox 12">
            <a:extLst>
              <a:ext uri="{FF2B5EF4-FFF2-40B4-BE49-F238E27FC236}">
                <a16:creationId xmlns:a16="http://schemas.microsoft.com/office/drawing/2014/main" id="{808494DA-814C-9545-9D2A-5BEE92035191}"/>
              </a:ext>
            </a:extLst>
          </p:cNvPr>
          <p:cNvSpPr txBox="1"/>
          <p:nvPr/>
        </p:nvSpPr>
        <p:spPr>
          <a:xfrm>
            <a:off x="7223604" y="5679903"/>
            <a:ext cx="4044988" cy="1169551"/>
          </a:xfrm>
          <a:prstGeom prst="rect">
            <a:avLst/>
          </a:prstGeom>
          <a:noFill/>
        </p:spPr>
        <p:txBody>
          <a:bodyPr wrap="square" rtlCol="0">
            <a:spAutoFit/>
          </a:bodyPr>
          <a:lstStyle/>
          <a:p>
            <a:r>
              <a:rPr lang="is-IS" sz="1000" b="1" dirty="0">
                <a:solidFill>
                  <a:srgbClr val="F18921"/>
                </a:solidFill>
                <a:latin typeface="FiraGO SemiBold" panose="020B0503050000020004" pitchFamily="34" charset="0"/>
                <a:cs typeface="FiraGO SemiBold" panose="020B0503050000020004" pitchFamily="34" charset="0"/>
              </a:rPr>
              <a:t>Yfirvinna 1</a:t>
            </a:r>
          </a:p>
          <a:p>
            <a:r>
              <a:rPr lang="is-IS" sz="1000" dirty="0">
                <a:latin typeface="FiraGO Book" panose="020B0503050000020004" pitchFamily="34" charset="0"/>
                <a:cs typeface="FiraGO Book" panose="020B0503050000020004" pitchFamily="34" charset="0"/>
              </a:rPr>
              <a:t>• Milli kl. 08 og 17 virka daga</a:t>
            </a:r>
          </a:p>
          <a:p>
            <a:endParaRPr lang="is-IS" sz="1000" dirty="0">
              <a:latin typeface="FiraGO Book" panose="020B0503050000020004" pitchFamily="34" charset="0"/>
              <a:cs typeface="FiraGO Book" panose="020B0503050000020004" pitchFamily="34" charset="0"/>
            </a:endParaRPr>
          </a:p>
          <a:p>
            <a:r>
              <a:rPr lang="is-IS" sz="1000" b="1" dirty="0">
                <a:solidFill>
                  <a:srgbClr val="F18921"/>
                </a:solidFill>
                <a:latin typeface="FiraGO SemiBold" panose="020B0503050000020004" pitchFamily="34" charset="0"/>
                <a:cs typeface="FiraGO SemiBold" panose="020B0503050000020004" pitchFamily="34" charset="0"/>
              </a:rPr>
              <a:t>Yfirvinna 2</a:t>
            </a:r>
          </a:p>
          <a:p>
            <a:r>
              <a:rPr lang="is-IS" sz="1000" dirty="0">
                <a:latin typeface="FiraGO Book" panose="020B0503050000020004" pitchFamily="34" charset="0"/>
                <a:cs typeface="FiraGO Book" panose="020B0503050000020004" pitchFamily="34" charset="0"/>
              </a:rPr>
              <a:t>• Eftir kl. 17 virka daga til kl. 08 og um helgar</a:t>
            </a:r>
          </a:p>
          <a:p>
            <a:r>
              <a:rPr lang="is-IS" sz="1000" dirty="0">
                <a:latin typeface="FiraGO Book" panose="020B0503050000020004" pitchFamily="34" charset="0"/>
                <a:cs typeface="FiraGO Book" panose="020B0503050000020004" pitchFamily="34" charset="0"/>
              </a:rPr>
              <a:t>• Greiðist fyrir vinnu umfram 38:55 stundir á viku</a:t>
            </a:r>
          </a:p>
          <a:p>
            <a:endParaRPr lang="en-IS" sz="1000">
              <a:latin typeface="FiraGO Book" panose="020B0503050000020004" pitchFamily="34" charset="0"/>
              <a:cs typeface="FiraGO Book" panose="020B0503050000020004" pitchFamily="34" charset="0"/>
            </a:endParaRPr>
          </a:p>
        </p:txBody>
      </p:sp>
    </p:spTree>
    <p:extLst>
      <p:ext uri="{BB962C8B-B14F-4D97-AF65-F5344CB8AC3E}">
        <p14:creationId xmlns:p14="http://schemas.microsoft.com/office/powerpoint/2010/main" val="648583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FEABB1D7-7859-434F-9484-1C2907972FA1}"/>
              </a:ext>
            </a:extLst>
          </p:cNvPr>
          <p:cNvSpPr/>
          <p:nvPr/>
        </p:nvSpPr>
        <p:spPr>
          <a:xfrm>
            <a:off x="8218593" y="3027709"/>
            <a:ext cx="2849121" cy="3010328"/>
          </a:xfrm>
          <a:prstGeom prst="roundRect">
            <a:avLst/>
          </a:prstGeom>
          <a:solidFill>
            <a:srgbClr val="E4F8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12" name="Oval 11">
            <a:extLst>
              <a:ext uri="{FF2B5EF4-FFF2-40B4-BE49-F238E27FC236}">
                <a16:creationId xmlns:a16="http://schemas.microsoft.com/office/drawing/2014/main" id="{785F9BE9-FF41-40C4-B6E9-669D0F3505B0}"/>
              </a:ext>
            </a:extLst>
          </p:cNvPr>
          <p:cNvSpPr/>
          <p:nvPr/>
        </p:nvSpPr>
        <p:spPr>
          <a:xfrm>
            <a:off x="8218593" y="909644"/>
            <a:ext cx="2592268" cy="1931742"/>
          </a:xfrm>
          <a:prstGeom prst="ellipse">
            <a:avLst/>
          </a:prstGeom>
          <a:solidFill>
            <a:srgbClr val="CBE4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highlight>
                <a:srgbClr val="E4F8E7"/>
              </a:highlight>
            </a:endParaRPr>
          </a:p>
        </p:txBody>
      </p:sp>
      <p:sp>
        <p:nvSpPr>
          <p:cNvPr id="2" name="Text Placeholder 1">
            <a:extLst>
              <a:ext uri="{FF2B5EF4-FFF2-40B4-BE49-F238E27FC236}">
                <a16:creationId xmlns:a16="http://schemas.microsoft.com/office/drawing/2014/main" id="{D3901A33-E2AF-4751-8FCE-D77CA336DAC9}"/>
              </a:ext>
            </a:extLst>
          </p:cNvPr>
          <p:cNvSpPr>
            <a:spLocks noGrp="1"/>
          </p:cNvSpPr>
          <p:nvPr>
            <p:ph type="body" sz="quarter" idx="12"/>
          </p:nvPr>
        </p:nvSpPr>
        <p:spPr>
          <a:xfrm>
            <a:off x="1141413" y="558435"/>
            <a:ext cx="9901547" cy="789927"/>
          </a:xfrm>
        </p:spPr>
        <p:txBody>
          <a:bodyPr/>
          <a:lstStyle/>
          <a:p>
            <a:r>
              <a:rPr lang="en-GB" dirty="0"/>
              <a:t>Breytingargjald</a:t>
            </a:r>
            <a:endParaRPr lang="is-IS" dirty="0"/>
          </a:p>
        </p:txBody>
      </p:sp>
      <p:sp>
        <p:nvSpPr>
          <p:cNvPr id="3" name="Text Placeholder 2">
            <a:extLst>
              <a:ext uri="{FF2B5EF4-FFF2-40B4-BE49-F238E27FC236}">
                <a16:creationId xmlns:a16="http://schemas.microsoft.com/office/drawing/2014/main" id="{AD1E1684-F79A-4E44-BCF3-D9BD307579AE}"/>
              </a:ext>
            </a:extLst>
          </p:cNvPr>
          <p:cNvSpPr>
            <a:spLocks noGrp="1"/>
          </p:cNvSpPr>
          <p:nvPr>
            <p:ph type="body" sz="quarter" idx="13"/>
          </p:nvPr>
        </p:nvSpPr>
        <p:spPr>
          <a:xfrm>
            <a:off x="1233491" y="1348362"/>
            <a:ext cx="4858695" cy="4592638"/>
          </a:xfrm>
        </p:spPr>
        <p:txBody>
          <a:bodyPr/>
          <a:lstStyle/>
          <a:p>
            <a:pPr marL="285750" indent="-285750">
              <a:buFont typeface="Arial" panose="020B0604020202020204" pitchFamily="34" charset="0"/>
              <a:buChar char="•"/>
            </a:pPr>
            <a:r>
              <a:rPr lang="en-GB" sz="1800" dirty="0"/>
              <a:t>Vaktskrá breytt með minna en 24 klst. fyrirvara </a:t>
            </a:r>
          </a:p>
          <a:p>
            <a:pPr marL="285750" indent="-285750">
              <a:buFont typeface="Arial" panose="020B0604020202020204" pitchFamily="34" charset="0"/>
              <a:buChar char="•"/>
            </a:pPr>
            <a:r>
              <a:rPr lang="en-GB" sz="1800" dirty="0"/>
              <a:t>Vaktskrá breytt með minna en viku fyrirvara</a:t>
            </a:r>
          </a:p>
          <a:p>
            <a:pPr marL="285750" indent="-285750">
              <a:buFont typeface="Arial" panose="020B0604020202020204" pitchFamily="34" charset="0"/>
              <a:buChar char="•"/>
            </a:pPr>
            <a:r>
              <a:rPr lang="en-GB" sz="1800" dirty="0"/>
              <a:t>Vakt umfram vinnuskyldu með minna en 24 klst. fyrirvara á tímabilinu 17-24 á föstudögum, 20-08 mánudaga til föstudaga, 00-24 laugardaga, sunnudaga og sérstaka frídaga</a:t>
            </a:r>
            <a:endParaRPr lang="is-IS" sz="1800" dirty="0"/>
          </a:p>
        </p:txBody>
      </p:sp>
      <p:sp>
        <p:nvSpPr>
          <p:cNvPr id="4" name="Text Placeholder 2">
            <a:extLst>
              <a:ext uri="{FF2B5EF4-FFF2-40B4-BE49-F238E27FC236}">
                <a16:creationId xmlns:a16="http://schemas.microsoft.com/office/drawing/2014/main" id="{ECE8D88E-6CC0-4795-9999-7A18E105E7F5}"/>
              </a:ext>
            </a:extLst>
          </p:cNvPr>
          <p:cNvSpPr txBox="1">
            <a:spLocks/>
          </p:cNvSpPr>
          <p:nvPr/>
        </p:nvSpPr>
        <p:spPr>
          <a:xfrm>
            <a:off x="8486087" y="3217545"/>
            <a:ext cx="2314132" cy="4592638"/>
          </a:xfrm>
          <a:prstGeom prst="rect">
            <a:avLst/>
          </a:prstGeom>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b="1" dirty="0">
                <a:solidFill>
                  <a:srgbClr val="09501E"/>
                </a:solidFill>
              </a:rPr>
              <a:t>Verður</a:t>
            </a:r>
            <a:endParaRPr lang="en-GB" sz="1800" b="1" dirty="0">
              <a:solidFill>
                <a:srgbClr val="09501E"/>
              </a:solidFill>
            </a:endParaRPr>
          </a:p>
          <a:p>
            <a:pPr marL="285750" indent="-285750">
              <a:buFont typeface="Arial" panose="020B0604020202020204" pitchFamily="34" charset="0"/>
              <a:buChar char="•"/>
            </a:pPr>
            <a:r>
              <a:rPr lang="en-GB" sz="1800" dirty="0">
                <a:solidFill>
                  <a:srgbClr val="09501E"/>
                </a:solidFill>
              </a:rPr>
              <a:t>Breyting á vaktskrá krefst almennt samþykki starfsmanns</a:t>
            </a:r>
          </a:p>
          <a:p>
            <a:pPr marL="285750" indent="-285750">
              <a:buFont typeface="Arial" panose="020B0604020202020204" pitchFamily="34" charset="0"/>
              <a:buChar char="•"/>
            </a:pPr>
            <a:r>
              <a:rPr lang="en-GB" sz="1800" b="1" dirty="0">
                <a:solidFill>
                  <a:srgbClr val="09501E"/>
                </a:solidFill>
              </a:rPr>
              <a:t>Breytingagjald 1,3-2%</a:t>
            </a:r>
            <a:endParaRPr lang="is-IS" sz="1800" b="1" dirty="0">
              <a:solidFill>
                <a:srgbClr val="09501E"/>
              </a:solidFill>
            </a:endParaRPr>
          </a:p>
        </p:txBody>
      </p:sp>
      <p:sp>
        <p:nvSpPr>
          <p:cNvPr id="5" name="Text Placeholder 2">
            <a:extLst>
              <a:ext uri="{FF2B5EF4-FFF2-40B4-BE49-F238E27FC236}">
                <a16:creationId xmlns:a16="http://schemas.microsoft.com/office/drawing/2014/main" id="{C7B3022A-7A48-42BD-87F4-578E0B5ACD61}"/>
              </a:ext>
            </a:extLst>
          </p:cNvPr>
          <p:cNvSpPr txBox="1">
            <a:spLocks/>
          </p:cNvSpPr>
          <p:nvPr/>
        </p:nvSpPr>
        <p:spPr>
          <a:xfrm>
            <a:off x="8357661" y="1413281"/>
            <a:ext cx="2314132" cy="4592638"/>
          </a:xfrm>
          <a:prstGeom prst="rect">
            <a:avLst/>
          </a:prstGeom>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rgbClr val="09501E"/>
                </a:solidFill>
              </a:rPr>
              <a:t>        Var</a:t>
            </a:r>
          </a:p>
          <a:p>
            <a:pPr algn="ctr"/>
            <a:r>
              <a:rPr lang="is-IS" sz="2000" b="1" dirty="0">
                <a:solidFill>
                  <a:srgbClr val="09501E"/>
                </a:solidFill>
              </a:rPr>
              <a:t>2-3 klst. í yfirvinnu</a:t>
            </a:r>
            <a:endParaRPr lang="is-IS" sz="1800" dirty="0">
              <a:solidFill>
                <a:srgbClr val="09501E"/>
              </a:solidFill>
            </a:endParaRPr>
          </a:p>
        </p:txBody>
      </p:sp>
      <p:pic>
        <p:nvPicPr>
          <p:cNvPr id="7" name="Picture 6" descr="Icon&#10;&#10;Description automatically generated">
            <a:extLst>
              <a:ext uri="{FF2B5EF4-FFF2-40B4-BE49-F238E27FC236}">
                <a16:creationId xmlns:a16="http://schemas.microsoft.com/office/drawing/2014/main" id="{2E7C7186-AF09-43EB-85BD-E7AC0AC06EB5}"/>
              </a:ext>
            </a:extLst>
          </p:cNvPr>
          <p:cNvPicPr>
            <a:picLocks noChangeAspect="1"/>
          </p:cNvPicPr>
          <p:nvPr/>
        </p:nvPicPr>
        <p:blipFill>
          <a:blip r:embed="rId3"/>
          <a:stretch>
            <a:fillRect/>
          </a:stretch>
        </p:blipFill>
        <p:spPr>
          <a:xfrm>
            <a:off x="252573" y="4397339"/>
            <a:ext cx="2347645" cy="2347645"/>
          </a:xfrm>
          <a:prstGeom prst="rect">
            <a:avLst/>
          </a:prstGeom>
        </p:spPr>
      </p:pic>
      <p:pic>
        <p:nvPicPr>
          <p:cNvPr id="9" name="Picture 8" descr="Icon&#10;&#10;Description automatically generated">
            <a:extLst>
              <a:ext uri="{FF2B5EF4-FFF2-40B4-BE49-F238E27FC236}">
                <a16:creationId xmlns:a16="http://schemas.microsoft.com/office/drawing/2014/main" id="{8D787939-5943-4E78-BE6E-972F787412E8}"/>
              </a:ext>
            </a:extLst>
          </p:cNvPr>
          <p:cNvPicPr>
            <a:picLocks noChangeAspect="1"/>
          </p:cNvPicPr>
          <p:nvPr/>
        </p:nvPicPr>
        <p:blipFill>
          <a:blip r:embed="rId4"/>
          <a:stretch>
            <a:fillRect/>
          </a:stretch>
        </p:blipFill>
        <p:spPr>
          <a:xfrm>
            <a:off x="2600218" y="4397339"/>
            <a:ext cx="2460661" cy="2460661"/>
          </a:xfrm>
          <a:prstGeom prst="rect">
            <a:avLst/>
          </a:prstGeom>
        </p:spPr>
      </p:pic>
      <p:pic>
        <p:nvPicPr>
          <p:cNvPr id="11" name="Picture 10" descr="Icon&#10;&#10;Description automatically generated">
            <a:extLst>
              <a:ext uri="{FF2B5EF4-FFF2-40B4-BE49-F238E27FC236}">
                <a16:creationId xmlns:a16="http://schemas.microsoft.com/office/drawing/2014/main" id="{7D861EAC-ADF8-4B1A-85B4-682B45D2A408}"/>
              </a:ext>
            </a:extLst>
          </p:cNvPr>
          <p:cNvPicPr>
            <a:picLocks noChangeAspect="1"/>
          </p:cNvPicPr>
          <p:nvPr/>
        </p:nvPicPr>
        <p:blipFill>
          <a:blip r:embed="rId5"/>
          <a:stretch>
            <a:fillRect/>
          </a:stretch>
        </p:blipFill>
        <p:spPr>
          <a:xfrm>
            <a:off x="5127661" y="4334410"/>
            <a:ext cx="2586516" cy="2586516"/>
          </a:xfrm>
          <a:prstGeom prst="rect">
            <a:avLst/>
          </a:prstGeom>
        </p:spPr>
      </p:pic>
    </p:spTree>
    <p:extLst>
      <p:ext uri="{BB962C8B-B14F-4D97-AF65-F5344CB8AC3E}">
        <p14:creationId xmlns:p14="http://schemas.microsoft.com/office/powerpoint/2010/main" val="292181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88F497B-C3AC-40A9-A708-24FFD6C072FA}"/>
              </a:ext>
            </a:extLst>
          </p:cNvPr>
          <p:cNvSpPr>
            <a:spLocks noGrp="1"/>
          </p:cNvSpPr>
          <p:nvPr>
            <p:ph type="body" sz="quarter" idx="10"/>
          </p:nvPr>
        </p:nvSpPr>
        <p:spPr>
          <a:xfrm>
            <a:off x="1078095" y="3041780"/>
            <a:ext cx="6094036" cy="1417009"/>
          </a:xfrm>
        </p:spPr>
        <p:txBody>
          <a:bodyPr/>
          <a:lstStyle/>
          <a:p>
            <a:r>
              <a:rPr lang="is-IS" dirty="0"/>
              <a:t>Markmið og leiðarljós verkefnisins</a:t>
            </a:r>
          </a:p>
        </p:txBody>
      </p:sp>
      <p:pic>
        <p:nvPicPr>
          <p:cNvPr id="6" name="Picture 5">
            <a:extLst>
              <a:ext uri="{FF2B5EF4-FFF2-40B4-BE49-F238E27FC236}">
                <a16:creationId xmlns:a16="http://schemas.microsoft.com/office/drawing/2014/main" id="{40ECB539-AEA5-4358-AB98-C739D5F7F382}"/>
              </a:ext>
            </a:extLst>
          </p:cNvPr>
          <p:cNvPicPr>
            <a:picLocks noChangeAspect="1"/>
          </p:cNvPicPr>
          <p:nvPr/>
        </p:nvPicPr>
        <p:blipFill>
          <a:blip r:embed="rId3"/>
          <a:stretch>
            <a:fillRect/>
          </a:stretch>
        </p:blipFill>
        <p:spPr>
          <a:xfrm>
            <a:off x="0" y="1"/>
            <a:ext cx="12192000" cy="6857999"/>
          </a:xfrm>
          <a:prstGeom prst="rect">
            <a:avLst/>
          </a:prstGeom>
        </p:spPr>
      </p:pic>
    </p:spTree>
    <p:extLst>
      <p:ext uri="{BB962C8B-B14F-4D97-AF65-F5344CB8AC3E}">
        <p14:creationId xmlns:p14="http://schemas.microsoft.com/office/powerpoint/2010/main" val="1217322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0DDBDA-058B-480A-BF77-F0A0452B5040}"/>
              </a:ext>
            </a:extLst>
          </p:cNvPr>
          <p:cNvSpPr>
            <a:spLocks noGrp="1"/>
          </p:cNvSpPr>
          <p:nvPr>
            <p:ph type="body" sz="quarter" idx="12"/>
          </p:nvPr>
        </p:nvSpPr>
        <p:spPr>
          <a:xfrm>
            <a:off x="1145226" y="552866"/>
            <a:ext cx="9901547" cy="789927"/>
          </a:xfrm>
        </p:spPr>
        <p:txBody>
          <a:bodyPr/>
          <a:lstStyle/>
          <a:p>
            <a:r>
              <a:rPr lang="is-IS" dirty="0"/>
              <a:t>Breytingargjald</a:t>
            </a:r>
          </a:p>
        </p:txBody>
      </p:sp>
      <p:graphicFrame>
        <p:nvGraphicFramePr>
          <p:cNvPr id="4" name="Table 4">
            <a:extLst>
              <a:ext uri="{FF2B5EF4-FFF2-40B4-BE49-F238E27FC236}">
                <a16:creationId xmlns:a16="http://schemas.microsoft.com/office/drawing/2014/main" id="{0642D891-76F1-4996-A48D-917AF7CE35BD}"/>
              </a:ext>
            </a:extLst>
          </p:cNvPr>
          <p:cNvGraphicFramePr>
            <a:graphicFrameLocks noGrp="1"/>
          </p:cNvGraphicFramePr>
          <p:nvPr/>
        </p:nvGraphicFramePr>
        <p:xfrm>
          <a:off x="1145226" y="2004060"/>
          <a:ext cx="10437174" cy="2993261"/>
        </p:xfrm>
        <a:graphic>
          <a:graphicData uri="http://schemas.openxmlformats.org/drawingml/2006/table">
            <a:tbl>
              <a:tblPr firstRow="1" bandRow="1">
                <a:tableStyleId>{E8B1032C-EA38-4F05-BA0D-38AFFFC7BED3}</a:tableStyleId>
              </a:tblPr>
              <a:tblGrid>
                <a:gridCol w="3357374">
                  <a:extLst>
                    <a:ext uri="{9D8B030D-6E8A-4147-A177-3AD203B41FA5}">
                      <a16:colId xmlns:a16="http://schemas.microsoft.com/office/drawing/2014/main" val="456047608"/>
                    </a:ext>
                  </a:extLst>
                </a:gridCol>
                <a:gridCol w="3539900">
                  <a:extLst>
                    <a:ext uri="{9D8B030D-6E8A-4147-A177-3AD203B41FA5}">
                      <a16:colId xmlns:a16="http://schemas.microsoft.com/office/drawing/2014/main" val="3358570638"/>
                    </a:ext>
                  </a:extLst>
                </a:gridCol>
                <a:gridCol w="3539900">
                  <a:extLst>
                    <a:ext uri="{9D8B030D-6E8A-4147-A177-3AD203B41FA5}">
                      <a16:colId xmlns:a16="http://schemas.microsoft.com/office/drawing/2014/main" val="1402370351"/>
                    </a:ext>
                  </a:extLst>
                </a:gridCol>
              </a:tblGrid>
              <a:tr h="1140872">
                <a:tc>
                  <a:txBody>
                    <a:bodyPr/>
                    <a:lstStyle/>
                    <a:p>
                      <a:pPr algn="ctr"/>
                      <a:endParaRPr lang="is-IS" sz="2400" dirty="0"/>
                    </a:p>
                    <a:p>
                      <a:pPr algn="ctr"/>
                      <a:r>
                        <a:rPr lang="is-IS" sz="2400" dirty="0"/>
                        <a:t>Heiti</a:t>
                      </a:r>
                    </a:p>
                    <a:p>
                      <a:pPr algn="ctr"/>
                      <a:endParaRPr lang="is-IS" sz="2400" dirty="0"/>
                    </a:p>
                  </a:txBody>
                  <a:tcPr anchor="ctr"/>
                </a:tc>
                <a:tc>
                  <a:txBody>
                    <a:bodyPr/>
                    <a:lstStyle/>
                    <a:p>
                      <a:pPr algn="ctr"/>
                      <a:r>
                        <a:rPr lang="is-IS" sz="2400" dirty="0"/>
                        <a:t>Var</a:t>
                      </a:r>
                    </a:p>
                  </a:txBody>
                  <a:tcPr anchor="ctr"/>
                </a:tc>
                <a:tc>
                  <a:txBody>
                    <a:bodyPr/>
                    <a:lstStyle/>
                    <a:p>
                      <a:pPr algn="ctr"/>
                      <a:r>
                        <a:rPr lang="is-IS" sz="2400" dirty="0"/>
                        <a:t>Verður</a:t>
                      </a:r>
                    </a:p>
                  </a:txBody>
                  <a:tcPr anchor="ctr"/>
                </a:tc>
                <a:extLst>
                  <a:ext uri="{0D108BD9-81ED-4DB2-BD59-A6C34878D82A}">
                    <a16:rowId xmlns:a16="http://schemas.microsoft.com/office/drawing/2014/main" val="1155856491"/>
                  </a:ext>
                </a:extLst>
              </a:tr>
              <a:tr h="504694">
                <a:tc>
                  <a:txBody>
                    <a:bodyPr/>
                    <a:lstStyle/>
                    <a:p>
                      <a:pPr algn="ctr"/>
                      <a:r>
                        <a:rPr lang="is-IS" sz="2000" dirty="0"/>
                        <a:t>Vakt breytt með &lt;24 klst.</a:t>
                      </a:r>
                    </a:p>
                  </a:txBody>
                  <a:tcPr/>
                </a:tc>
                <a:tc>
                  <a:txBody>
                    <a:bodyPr/>
                    <a:lstStyle/>
                    <a:p>
                      <a:pPr algn="ctr"/>
                      <a:r>
                        <a:rPr lang="is-IS" sz="2000" dirty="0"/>
                        <a:t>3 klst. í yfirvinnu</a:t>
                      </a:r>
                    </a:p>
                  </a:txBody>
                  <a:tcPr/>
                </a:tc>
                <a:tc>
                  <a:txBody>
                    <a:bodyPr/>
                    <a:lstStyle/>
                    <a:p>
                      <a:pPr algn="ctr"/>
                      <a:r>
                        <a:rPr lang="is-IS" sz="2000" dirty="0"/>
                        <a:t>2% af mánaðarlaunum</a:t>
                      </a:r>
                    </a:p>
                  </a:txBody>
                  <a:tcPr/>
                </a:tc>
                <a:extLst>
                  <a:ext uri="{0D108BD9-81ED-4DB2-BD59-A6C34878D82A}">
                    <a16:rowId xmlns:a16="http://schemas.microsoft.com/office/drawing/2014/main" val="440108680"/>
                  </a:ext>
                </a:extLst>
              </a:tr>
              <a:tr h="504694">
                <a:tc>
                  <a:txBody>
                    <a:bodyPr/>
                    <a:lstStyle/>
                    <a:p>
                      <a:pPr algn="ctr"/>
                      <a:r>
                        <a:rPr lang="is-IS" sz="2000" dirty="0"/>
                        <a:t>Vakt breytt innan viku</a:t>
                      </a:r>
                    </a:p>
                  </a:txBody>
                  <a:tcPr/>
                </a:tc>
                <a:tc>
                  <a:txBody>
                    <a:bodyPr/>
                    <a:lstStyle/>
                    <a:p>
                      <a:pPr algn="ctr"/>
                      <a:r>
                        <a:rPr lang="is-IS" sz="2000" dirty="0"/>
                        <a:t>2 klst. í yfirvinnu</a:t>
                      </a:r>
                    </a:p>
                  </a:txBody>
                  <a:tcPr/>
                </a:tc>
                <a:tc>
                  <a:txBody>
                    <a:bodyPr/>
                    <a:lstStyle/>
                    <a:p>
                      <a:pPr algn="ctr"/>
                      <a:r>
                        <a:rPr lang="is-IS" sz="2000" dirty="0"/>
                        <a:t>1,3% af mánaðarlaunum</a:t>
                      </a:r>
                    </a:p>
                  </a:txBody>
                  <a:tcPr/>
                </a:tc>
                <a:extLst>
                  <a:ext uri="{0D108BD9-81ED-4DB2-BD59-A6C34878D82A}">
                    <a16:rowId xmlns:a16="http://schemas.microsoft.com/office/drawing/2014/main" val="869563569"/>
                  </a:ext>
                </a:extLst>
              </a:tr>
              <a:tr h="795153">
                <a:tc>
                  <a:txBody>
                    <a:bodyPr/>
                    <a:lstStyle/>
                    <a:p>
                      <a:pPr algn="ctr"/>
                      <a:r>
                        <a:rPr lang="is-IS" sz="2000" dirty="0"/>
                        <a:t>Aukavakt um nótt eða helgi</a:t>
                      </a:r>
                    </a:p>
                  </a:txBody>
                  <a:tcPr/>
                </a:tc>
                <a:tc>
                  <a:txBody>
                    <a:bodyPr/>
                    <a:lstStyle/>
                    <a:p>
                      <a:pPr algn="ctr"/>
                      <a:r>
                        <a:rPr lang="is-IS" sz="2000" dirty="0"/>
                        <a:t>2 klst. í yfirvinnu háð lengd vaktar</a:t>
                      </a:r>
                    </a:p>
                  </a:txBody>
                  <a:tcPr/>
                </a:tc>
                <a:tc>
                  <a:txBody>
                    <a:bodyPr/>
                    <a:lstStyle/>
                    <a:p>
                      <a:pPr algn="ctr"/>
                      <a:r>
                        <a:rPr lang="is-IS" sz="2000" dirty="0"/>
                        <a:t>1,3% af mánaðarlaunum háð lengd vaktar</a:t>
                      </a:r>
                    </a:p>
                  </a:txBody>
                  <a:tcPr/>
                </a:tc>
                <a:extLst>
                  <a:ext uri="{0D108BD9-81ED-4DB2-BD59-A6C34878D82A}">
                    <a16:rowId xmlns:a16="http://schemas.microsoft.com/office/drawing/2014/main" val="748528920"/>
                  </a:ext>
                </a:extLst>
              </a:tr>
            </a:tbl>
          </a:graphicData>
        </a:graphic>
      </p:graphicFrame>
    </p:spTree>
    <p:extLst>
      <p:ext uri="{BB962C8B-B14F-4D97-AF65-F5344CB8AC3E}">
        <p14:creationId xmlns:p14="http://schemas.microsoft.com/office/powerpoint/2010/main" val="1212936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0079298-3C36-4EDE-B5C8-8FAAC8C4F4D5}"/>
              </a:ext>
            </a:extLst>
          </p:cNvPr>
          <p:cNvSpPr>
            <a:spLocks noGrp="1"/>
          </p:cNvSpPr>
          <p:nvPr>
            <p:ph type="body" sz="quarter" idx="10"/>
          </p:nvPr>
        </p:nvSpPr>
        <p:spPr>
          <a:xfrm>
            <a:off x="1215255" y="2682330"/>
            <a:ext cx="4492125" cy="2689770"/>
          </a:xfrm>
        </p:spPr>
        <p:txBody>
          <a:bodyPr/>
          <a:lstStyle/>
          <a:p>
            <a:pPr algn="ctr"/>
            <a:r>
              <a:rPr lang="is-IS" dirty="0"/>
              <a:t>Jöfnun vinnuskila</a:t>
            </a:r>
          </a:p>
          <a:p>
            <a:pPr algn="ctr"/>
            <a:r>
              <a:rPr lang="is-IS" dirty="0"/>
              <a:t>=</a:t>
            </a:r>
          </a:p>
          <a:p>
            <a:pPr algn="ctr"/>
            <a:r>
              <a:rPr lang="is-IS" dirty="0"/>
              <a:t>Árleg vinnuskylda vaktavinnufólks</a:t>
            </a:r>
          </a:p>
        </p:txBody>
      </p:sp>
      <p:pic>
        <p:nvPicPr>
          <p:cNvPr id="5" name="Picture 4">
            <a:extLst>
              <a:ext uri="{FF2B5EF4-FFF2-40B4-BE49-F238E27FC236}">
                <a16:creationId xmlns:a16="http://schemas.microsoft.com/office/drawing/2014/main" id="{E1C9CA43-960E-4EA3-87DB-77967352F064}"/>
              </a:ext>
            </a:extLst>
          </p:cNvPr>
          <p:cNvPicPr>
            <a:picLocks noChangeAspect="1"/>
          </p:cNvPicPr>
          <p:nvPr/>
        </p:nvPicPr>
        <p:blipFill rotWithShape="1">
          <a:blip r:embed="rId2"/>
          <a:srcRect l="48625"/>
          <a:stretch/>
        </p:blipFill>
        <p:spPr>
          <a:xfrm>
            <a:off x="5928360" y="1"/>
            <a:ext cx="6263640" cy="6857999"/>
          </a:xfrm>
          <a:prstGeom prst="rect">
            <a:avLst/>
          </a:prstGeom>
        </p:spPr>
      </p:pic>
    </p:spTree>
    <p:extLst>
      <p:ext uri="{BB962C8B-B14F-4D97-AF65-F5344CB8AC3E}">
        <p14:creationId xmlns:p14="http://schemas.microsoft.com/office/powerpoint/2010/main" val="4059759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F32F2F71-D86C-194E-9FC0-74923A3C5713}"/>
              </a:ext>
            </a:extLst>
          </p:cNvPr>
          <p:cNvPicPr>
            <a:picLocks noChangeAspect="1"/>
          </p:cNvPicPr>
          <p:nvPr/>
        </p:nvPicPr>
        <p:blipFill rotWithShape="1">
          <a:blip r:embed="rId3"/>
          <a:srcRect l="74360"/>
          <a:stretch/>
        </p:blipFill>
        <p:spPr>
          <a:xfrm>
            <a:off x="9065940" y="0"/>
            <a:ext cx="3126059" cy="6858000"/>
          </a:xfrm>
          <a:prstGeom prst="rect">
            <a:avLst/>
          </a:prstGeom>
        </p:spPr>
      </p:pic>
      <p:sp>
        <p:nvSpPr>
          <p:cNvPr id="2" name="Text Placeholder 1">
            <a:extLst>
              <a:ext uri="{FF2B5EF4-FFF2-40B4-BE49-F238E27FC236}">
                <a16:creationId xmlns:a16="http://schemas.microsoft.com/office/drawing/2014/main" id="{4909101B-7098-534F-AC75-4E32406A48FC}"/>
              </a:ext>
            </a:extLst>
          </p:cNvPr>
          <p:cNvSpPr>
            <a:spLocks noGrp="1"/>
          </p:cNvSpPr>
          <p:nvPr>
            <p:ph type="body" sz="quarter" idx="12"/>
          </p:nvPr>
        </p:nvSpPr>
        <p:spPr>
          <a:xfrm>
            <a:off x="1141413" y="657003"/>
            <a:ext cx="9901547" cy="789927"/>
          </a:xfrm>
        </p:spPr>
        <p:txBody>
          <a:bodyPr/>
          <a:lstStyle/>
          <a:p>
            <a:r>
              <a:rPr lang="is-IS" dirty="0"/>
              <a:t>Árleg vinnuskylda</a:t>
            </a:r>
          </a:p>
        </p:txBody>
      </p:sp>
      <p:sp>
        <p:nvSpPr>
          <p:cNvPr id="3" name="Text Placeholder 2">
            <a:extLst>
              <a:ext uri="{FF2B5EF4-FFF2-40B4-BE49-F238E27FC236}">
                <a16:creationId xmlns:a16="http://schemas.microsoft.com/office/drawing/2014/main" id="{C04364E8-C803-6149-86D7-10B97565142A}"/>
              </a:ext>
            </a:extLst>
          </p:cNvPr>
          <p:cNvSpPr>
            <a:spLocks noGrp="1"/>
          </p:cNvSpPr>
          <p:nvPr>
            <p:ph type="body" sz="quarter" idx="13"/>
          </p:nvPr>
        </p:nvSpPr>
        <p:spPr>
          <a:xfrm>
            <a:off x="1226472" y="1335709"/>
            <a:ext cx="7412432" cy="1223852"/>
          </a:xfrm>
        </p:spPr>
        <p:txBody>
          <a:bodyPr/>
          <a:lstStyle/>
          <a:p>
            <a:r>
              <a:rPr lang="is-IS" sz="1800" dirty="0"/>
              <a:t>Árleg vinnuskylda vaktavinnufólks sem vinnur á reglubundnum vöktum skal að jafnaði vera sú sama og hjá dagvinnufólki.</a:t>
            </a:r>
            <a:br>
              <a:rPr lang="is-IS" sz="1800" dirty="0"/>
            </a:br>
            <a:r>
              <a:rPr lang="is-IS" sz="1800" dirty="0"/>
              <a:t>Jöfnun vinnuskila kemur í stað helgidagafrís og bætingar.</a:t>
            </a:r>
          </a:p>
        </p:txBody>
      </p:sp>
      <p:sp>
        <p:nvSpPr>
          <p:cNvPr id="4" name="TextBox 3">
            <a:extLst>
              <a:ext uri="{FF2B5EF4-FFF2-40B4-BE49-F238E27FC236}">
                <a16:creationId xmlns:a16="http://schemas.microsoft.com/office/drawing/2014/main" id="{AEDF4765-589B-E942-BFE0-4AB256C005B0}"/>
              </a:ext>
            </a:extLst>
          </p:cNvPr>
          <p:cNvSpPr txBox="1"/>
          <p:nvPr/>
        </p:nvSpPr>
        <p:spPr>
          <a:xfrm>
            <a:off x="1141413" y="2716279"/>
            <a:ext cx="2554367" cy="276999"/>
          </a:xfrm>
          <a:prstGeom prst="rect">
            <a:avLst/>
          </a:prstGeom>
          <a:noFill/>
        </p:spPr>
        <p:txBody>
          <a:bodyPr wrap="square" rtlCol="0">
            <a:spAutoFit/>
          </a:bodyPr>
          <a:lstStyle/>
          <a:p>
            <a:r>
              <a:rPr lang="en-IS" sz="1200" b="1">
                <a:solidFill>
                  <a:srgbClr val="60986E"/>
                </a:solidFill>
                <a:latin typeface="FiraGO SemiBold" panose="020B0503050000020004" pitchFamily="34" charset="0"/>
                <a:cs typeface="FiraGO SemiBold" panose="020B0503050000020004" pitchFamily="34" charset="0"/>
              </a:rPr>
              <a:t>Vinnutími vaktavinnumanna var</a:t>
            </a:r>
          </a:p>
        </p:txBody>
      </p:sp>
      <p:sp>
        <p:nvSpPr>
          <p:cNvPr id="5" name="TextBox 4">
            <a:extLst>
              <a:ext uri="{FF2B5EF4-FFF2-40B4-BE49-F238E27FC236}">
                <a16:creationId xmlns:a16="http://schemas.microsoft.com/office/drawing/2014/main" id="{49635605-2F9B-7F48-AA63-AD4F74687AA4}"/>
              </a:ext>
            </a:extLst>
          </p:cNvPr>
          <p:cNvSpPr txBox="1"/>
          <p:nvPr/>
        </p:nvSpPr>
        <p:spPr>
          <a:xfrm>
            <a:off x="1141413" y="4713606"/>
            <a:ext cx="4185499" cy="276999"/>
          </a:xfrm>
          <a:prstGeom prst="rect">
            <a:avLst/>
          </a:prstGeom>
          <a:noFill/>
        </p:spPr>
        <p:txBody>
          <a:bodyPr wrap="square" rtlCol="0">
            <a:spAutoFit/>
          </a:bodyPr>
          <a:lstStyle/>
          <a:p>
            <a:r>
              <a:rPr lang="en-IS" sz="1200" b="1">
                <a:solidFill>
                  <a:srgbClr val="F18921"/>
                </a:solidFill>
                <a:latin typeface="FiraGO SemiBold" panose="020B0503050000020004" pitchFamily="34" charset="0"/>
                <a:cs typeface="FiraGO SemiBold" panose="020B0503050000020004" pitchFamily="34" charset="0"/>
              </a:rPr>
              <a:t>Vinnutími vaktavinnumanna verður (m.v. dagatal 2020)</a:t>
            </a:r>
          </a:p>
        </p:txBody>
      </p:sp>
      <p:graphicFrame>
        <p:nvGraphicFramePr>
          <p:cNvPr id="6" name="Table 5">
            <a:extLst>
              <a:ext uri="{FF2B5EF4-FFF2-40B4-BE49-F238E27FC236}">
                <a16:creationId xmlns:a16="http://schemas.microsoft.com/office/drawing/2014/main" id="{205C8ADC-F51D-5D49-8801-905A2B78A3F6}"/>
              </a:ext>
            </a:extLst>
          </p:cNvPr>
          <p:cNvGraphicFramePr>
            <a:graphicFrameLocks noGrp="1"/>
          </p:cNvGraphicFramePr>
          <p:nvPr/>
        </p:nvGraphicFramePr>
        <p:xfrm>
          <a:off x="1226472" y="5066698"/>
          <a:ext cx="7412432" cy="1390925"/>
        </p:xfrm>
        <a:graphic>
          <a:graphicData uri="http://schemas.openxmlformats.org/drawingml/2006/table">
            <a:tbl>
              <a:tblPr firstRow="1" bandRow="1">
                <a:tableStyleId>{5940675A-B579-460E-94D1-54222C63F5DA}</a:tableStyleId>
              </a:tblPr>
              <a:tblGrid>
                <a:gridCol w="395201">
                  <a:extLst>
                    <a:ext uri="{9D8B030D-6E8A-4147-A177-3AD203B41FA5}">
                      <a16:colId xmlns:a16="http://schemas.microsoft.com/office/drawing/2014/main" val="1570922481"/>
                    </a:ext>
                  </a:extLst>
                </a:gridCol>
                <a:gridCol w="489173">
                  <a:extLst>
                    <a:ext uri="{9D8B030D-6E8A-4147-A177-3AD203B41FA5}">
                      <a16:colId xmlns:a16="http://schemas.microsoft.com/office/drawing/2014/main" val="2827591834"/>
                    </a:ext>
                  </a:extLst>
                </a:gridCol>
                <a:gridCol w="489173">
                  <a:extLst>
                    <a:ext uri="{9D8B030D-6E8A-4147-A177-3AD203B41FA5}">
                      <a16:colId xmlns:a16="http://schemas.microsoft.com/office/drawing/2014/main" val="2689441837"/>
                    </a:ext>
                  </a:extLst>
                </a:gridCol>
                <a:gridCol w="489173">
                  <a:extLst>
                    <a:ext uri="{9D8B030D-6E8A-4147-A177-3AD203B41FA5}">
                      <a16:colId xmlns:a16="http://schemas.microsoft.com/office/drawing/2014/main" val="389118762"/>
                    </a:ext>
                  </a:extLst>
                </a:gridCol>
                <a:gridCol w="489173">
                  <a:extLst>
                    <a:ext uri="{9D8B030D-6E8A-4147-A177-3AD203B41FA5}">
                      <a16:colId xmlns:a16="http://schemas.microsoft.com/office/drawing/2014/main" val="1239191787"/>
                    </a:ext>
                  </a:extLst>
                </a:gridCol>
                <a:gridCol w="489173">
                  <a:extLst>
                    <a:ext uri="{9D8B030D-6E8A-4147-A177-3AD203B41FA5}">
                      <a16:colId xmlns:a16="http://schemas.microsoft.com/office/drawing/2014/main" val="2717553106"/>
                    </a:ext>
                  </a:extLst>
                </a:gridCol>
                <a:gridCol w="489173">
                  <a:extLst>
                    <a:ext uri="{9D8B030D-6E8A-4147-A177-3AD203B41FA5}">
                      <a16:colId xmlns:a16="http://schemas.microsoft.com/office/drawing/2014/main" val="1718323822"/>
                    </a:ext>
                  </a:extLst>
                </a:gridCol>
                <a:gridCol w="489173">
                  <a:extLst>
                    <a:ext uri="{9D8B030D-6E8A-4147-A177-3AD203B41FA5}">
                      <a16:colId xmlns:a16="http://schemas.microsoft.com/office/drawing/2014/main" val="1072977095"/>
                    </a:ext>
                  </a:extLst>
                </a:gridCol>
                <a:gridCol w="489173">
                  <a:extLst>
                    <a:ext uri="{9D8B030D-6E8A-4147-A177-3AD203B41FA5}">
                      <a16:colId xmlns:a16="http://schemas.microsoft.com/office/drawing/2014/main" val="135077796"/>
                    </a:ext>
                  </a:extLst>
                </a:gridCol>
                <a:gridCol w="489173">
                  <a:extLst>
                    <a:ext uri="{9D8B030D-6E8A-4147-A177-3AD203B41FA5}">
                      <a16:colId xmlns:a16="http://schemas.microsoft.com/office/drawing/2014/main" val="300955642"/>
                    </a:ext>
                  </a:extLst>
                </a:gridCol>
                <a:gridCol w="489173">
                  <a:extLst>
                    <a:ext uri="{9D8B030D-6E8A-4147-A177-3AD203B41FA5}">
                      <a16:colId xmlns:a16="http://schemas.microsoft.com/office/drawing/2014/main" val="496027853"/>
                    </a:ext>
                  </a:extLst>
                </a:gridCol>
                <a:gridCol w="489173">
                  <a:extLst>
                    <a:ext uri="{9D8B030D-6E8A-4147-A177-3AD203B41FA5}">
                      <a16:colId xmlns:a16="http://schemas.microsoft.com/office/drawing/2014/main" val="4230976255"/>
                    </a:ext>
                  </a:extLst>
                </a:gridCol>
                <a:gridCol w="489173">
                  <a:extLst>
                    <a:ext uri="{9D8B030D-6E8A-4147-A177-3AD203B41FA5}">
                      <a16:colId xmlns:a16="http://schemas.microsoft.com/office/drawing/2014/main" val="2650042273"/>
                    </a:ext>
                  </a:extLst>
                </a:gridCol>
                <a:gridCol w="1147155">
                  <a:extLst>
                    <a:ext uri="{9D8B030D-6E8A-4147-A177-3AD203B41FA5}">
                      <a16:colId xmlns:a16="http://schemas.microsoft.com/office/drawing/2014/main" val="2894239048"/>
                    </a:ext>
                  </a:extLst>
                </a:gridCol>
              </a:tblGrid>
              <a:tr h="244333">
                <a:tc>
                  <a:txBody>
                    <a:bodyPr/>
                    <a:lstStyle/>
                    <a:p>
                      <a:pPr algn="ctr"/>
                      <a:r>
                        <a:rPr lang="en-GB" sz="900" dirty="0">
                          <a:effectLst/>
                          <a:latin typeface="FiraGO" panose="020B0503050000020004" pitchFamily="34" charset="0"/>
                        </a:rPr>
                        <a:t>Vikur</a:t>
                      </a:r>
                    </a:p>
                  </a:txBody>
                  <a:tcPr marL="49322" marR="49322" marT="49322" marB="49322" anchor="b">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dirty="0">
                          <a:effectLst/>
                          <a:latin typeface="FiraGO" panose="020B0503050000020004" pitchFamily="34" charset="0"/>
                        </a:rPr>
                        <a:t>Jan.</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dirty="0">
                          <a:effectLst/>
                          <a:latin typeface="FiraGO" panose="020B0503050000020004" pitchFamily="34" charset="0"/>
                        </a:rPr>
                        <a:t>Feb.</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dirty="0">
                          <a:effectLst/>
                          <a:latin typeface="FiraGO" panose="020B0503050000020004" pitchFamily="34" charset="0"/>
                        </a:rPr>
                        <a:t>Mar.</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dirty="0">
                          <a:effectLst/>
                          <a:latin typeface="FiraGO" panose="020B0503050000020004" pitchFamily="34" charset="0"/>
                        </a:rPr>
                        <a:t>Apr.</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dirty="0">
                          <a:effectLst/>
                          <a:latin typeface="FiraGO" panose="020B0503050000020004" pitchFamily="34" charset="0"/>
                        </a:rPr>
                        <a:t>Maí</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dirty="0">
                          <a:effectLst/>
                          <a:latin typeface="FiraGO" panose="020B0503050000020004" pitchFamily="34" charset="0"/>
                        </a:rPr>
                        <a:t>Jún.</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dirty="0">
                          <a:effectLst/>
                          <a:latin typeface="FiraGO" panose="020B0503050000020004" pitchFamily="34" charset="0"/>
                        </a:rPr>
                        <a:t>Júl.</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dirty="0">
                          <a:effectLst/>
                          <a:latin typeface="FiraGO" panose="020B0503050000020004" pitchFamily="34" charset="0"/>
                        </a:rPr>
                        <a:t>Ágú.</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dirty="0">
                          <a:effectLst/>
                          <a:latin typeface="FiraGO" panose="020B0503050000020004" pitchFamily="34" charset="0"/>
                        </a:rPr>
                        <a:t>Sep.</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dirty="0">
                          <a:effectLst/>
                          <a:latin typeface="FiraGO" panose="020B0503050000020004" pitchFamily="34" charset="0"/>
                        </a:rPr>
                        <a:t>Okt.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dirty="0">
                          <a:effectLst/>
                          <a:latin typeface="FiraGO" panose="020B0503050000020004" pitchFamily="34" charset="0"/>
                        </a:rPr>
                        <a:t>Nóv.</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dirty="0">
                          <a:effectLst/>
                          <a:latin typeface="FiraGO" panose="020B0503050000020004" pitchFamily="34" charset="0"/>
                        </a:rPr>
                        <a:t>Des.</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rowSpan="6">
                  <a:txBody>
                    <a:bodyPr/>
                    <a:lstStyle/>
                    <a:p>
                      <a:pPr algn="ctr">
                        <a:lnSpc>
                          <a:spcPct val="100000"/>
                        </a:lnSpc>
                      </a:pPr>
                      <a:r>
                        <a:rPr lang="en-GB" sz="1100" dirty="0">
                          <a:effectLst/>
                          <a:latin typeface="FiraGO" panose="020B0503050000020004" pitchFamily="34" charset="0"/>
                        </a:rPr>
                        <a:t>Lækkun á</a:t>
                      </a:r>
                    </a:p>
                    <a:p>
                      <a:pPr algn="ctr">
                        <a:lnSpc>
                          <a:spcPct val="100000"/>
                        </a:lnSpc>
                      </a:pPr>
                      <a:r>
                        <a:rPr lang="en-GB" sz="1100" dirty="0">
                          <a:effectLst/>
                          <a:latin typeface="FiraGO" panose="020B0503050000020004" pitchFamily="34" charset="0"/>
                        </a:rPr>
                        <a:t>vinnuskilum</a:t>
                      </a:r>
                    </a:p>
                    <a:p>
                      <a:pPr algn="ctr">
                        <a:lnSpc>
                          <a:spcPts val="1000"/>
                        </a:lnSpc>
                      </a:pPr>
                      <a:endParaRPr lang="en-GB" sz="800" dirty="0">
                        <a:effectLst/>
                        <a:latin typeface="FiraGO" panose="020B0503050000020004" pitchFamily="34" charset="0"/>
                      </a:endParaRPr>
                    </a:p>
                  </a:txBody>
                  <a:tcPr marL="52427" marR="52427" marT="52427" marB="5242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4088598007"/>
                  </a:ext>
                </a:extLst>
              </a:tr>
              <a:tr h="220051">
                <a:tc>
                  <a:txBody>
                    <a:bodyPr/>
                    <a:lstStyle/>
                    <a:p>
                      <a:pPr algn="ctr"/>
                      <a:r>
                        <a:rPr lang="en-IS" sz="900">
                          <a:effectLst/>
                          <a:latin typeface="FiraGO" panose="020B0503050000020004" pitchFamily="34" charset="0"/>
                        </a:rPr>
                        <a:t>1</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900">
                          <a:effectLst/>
                          <a:latin typeface="FiraGO" panose="020B0503050000020004" pitchFamily="34" charset="0"/>
                        </a:rPr>
                        <a:t>14,4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14,4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1878619507"/>
                  </a:ext>
                </a:extLst>
              </a:tr>
              <a:tr h="220051">
                <a:tc>
                  <a:txBody>
                    <a:bodyPr/>
                    <a:lstStyle/>
                    <a:p>
                      <a:pPr algn="ctr"/>
                      <a:r>
                        <a:rPr lang="en-IS" sz="900">
                          <a:effectLst/>
                          <a:latin typeface="FiraGO" panose="020B0503050000020004" pitchFamily="34" charset="0"/>
                        </a:rPr>
                        <a:t>2</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297422774"/>
                  </a:ext>
                </a:extLst>
              </a:tr>
              <a:tr h="220051">
                <a:tc>
                  <a:txBody>
                    <a:bodyPr/>
                    <a:lstStyle/>
                    <a:p>
                      <a:pPr algn="ctr"/>
                      <a:r>
                        <a:rPr lang="en-IS" sz="900">
                          <a:effectLst/>
                          <a:latin typeface="FiraGO" panose="020B0503050000020004" pitchFamily="34" charset="0"/>
                        </a:rPr>
                        <a:t>3</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900513929"/>
                  </a:ext>
                </a:extLst>
              </a:tr>
              <a:tr h="220051">
                <a:tc>
                  <a:txBody>
                    <a:bodyPr/>
                    <a:lstStyle/>
                    <a:p>
                      <a:pPr algn="ctr"/>
                      <a:r>
                        <a:rPr lang="en-IS" sz="900">
                          <a:effectLst/>
                          <a:latin typeface="FiraGO" panose="020B0503050000020004" pitchFamily="34" charset="0"/>
                        </a:rPr>
                        <a:t>4</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25,2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4222815684"/>
                  </a:ext>
                </a:extLst>
              </a:tr>
              <a:tr h="232192">
                <a:tc>
                  <a:txBody>
                    <a:bodyPr/>
                    <a:lstStyle/>
                    <a:p>
                      <a:pPr algn="ctr"/>
                      <a:r>
                        <a:rPr lang="en-GB" sz="900" dirty="0">
                          <a:effectLst/>
                          <a:latin typeface="FiraGO" panose="020B0503050000020004" pitchFamily="34" charset="0"/>
                        </a:rPr>
                        <a:t>5</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14,4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14,4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7,2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7,2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25,2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607536693"/>
                  </a:ext>
                </a:extLst>
              </a:tr>
            </a:tbl>
          </a:graphicData>
        </a:graphic>
      </p:graphicFrame>
      <p:graphicFrame>
        <p:nvGraphicFramePr>
          <p:cNvPr id="7" name="Table 6">
            <a:extLst>
              <a:ext uri="{FF2B5EF4-FFF2-40B4-BE49-F238E27FC236}">
                <a16:creationId xmlns:a16="http://schemas.microsoft.com/office/drawing/2014/main" id="{83F4604C-C885-8C46-8B74-BE567EA494B2}"/>
              </a:ext>
            </a:extLst>
          </p:cNvPr>
          <p:cNvGraphicFramePr>
            <a:graphicFrameLocks noGrp="1"/>
          </p:cNvGraphicFramePr>
          <p:nvPr>
            <p:extLst>
              <p:ext uri="{D42A27DB-BD31-4B8C-83A1-F6EECF244321}">
                <p14:modId xmlns:p14="http://schemas.microsoft.com/office/powerpoint/2010/main" val="1775908544"/>
              </p:ext>
            </p:extLst>
          </p:nvPr>
        </p:nvGraphicFramePr>
        <p:xfrm>
          <a:off x="1226472" y="3097594"/>
          <a:ext cx="7412432" cy="1401701"/>
        </p:xfrm>
        <a:graphic>
          <a:graphicData uri="http://schemas.openxmlformats.org/drawingml/2006/table">
            <a:tbl>
              <a:tblPr firstRow="1" bandRow="1">
                <a:tableStyleId>{5940675A-B579-460E-94D1-54222C63F5DA}</a:tableStyleId>
              </a:tblPr>
              <a:tblGrid>
                <a:gridCol w="395201">
                  <a:extLst>
                    <a:ext uri="{9D8B030D-6E8A-4147-A177-3AD203B41FA5}">
                      <a16:colId xmlns:a16="http://schemas.microsoft.com/office/drawing/2014/main" val="1570922481"/>
                    </a:ext>
                  </a:extLst>
                </a:gridCol>
                <a:gridCol w="489173">
                  <a:extLst>
                    <a:ext uri="{9D8B030D-6E8A-4147-A177-3AD203B41FA5}">
                      <a16:colId xmlns:a16="http://schemas.microsoft.com/office/drawing/2014/main" val="2827591834"/>
                    </a:ext>
                  </a:extLst>
                </a:gridCol>
                <a:gridCol w="489173">
                  <a:extLst>
                    <a:ext uri="{9D8B030D-6E8A-4147-A177-3AD203B41FA5}">
                      <a16:colId xmlns:a16="http://schemas.microsoft.com/office/drawing/2014/main" val="2689441837"/>
                    </a:ext>
                  </a:extLst>
                </a:gridCol>
                <a:gridCol w="489173">
                  <a:extLst>
                    <a:ext uri="{9D8B030D-6E8A-4147-A177-3AD203B41FA5}">
                      <a16:colId xmlns:a16="http://schemas.microsoft.com/office/drawing/2014/main" val="389118762"/>
                    </a:ext>
                  </a:extLst>
                </a:gridCol>
                <a:gridCol w="489173">
                  <a:extLst>
                    <a:ext uri="{9D8B030D-6E8A-4147-A177-3AD203B41FA5}">
                      <a16:colId xmlns:a16="http://schemas.microsoft.com/office/drawing/2014/main" val="1239191787"/>
                    </a:ext>
                  </a:extLst>
                </a:gridCol>
                <a:gridCol w="489173">
                  <a:extLst>
                    <a:ext uri="{9D8B030D-6E8A-4147-A177-3AD203B41FA5}">
                      <a16:colId xmlns:a16="http://schemas.microsoft.com/office/drawing/2014/main" val="2717553106"/>
                    </a:ext>
                  </a:extLst>
                </a:gridCol>
                <a:gridCol w="489173">
                  <a:extLst>
                    <a:ext uri="{9D8B030D-6E8A-4147-A177-3AD203B41FA5}">
                      <a16:colId xmlns:a16="http://schemas.microsoft.com/office/drawing/2014/main" val="1718323822"/>
                    </a:ext>
                  </a:extLst>
                </a:gridCol>
                <a:gridCol w="489173">
                  <a:extLst>
                    <a:ext uri="{9D8B030D-6E8A-4147-A177-3AD203B41FA5}">
                      <a16:colId xmlns:a16="http://schemas.microsoft.com/office/drawing/2014/main" val="1072977095"/>
                    </a:ext>
                  </a:extLst>
                </a:gridCol>
                <a:gridCol w="489173">
                  <a:extLst>
                    <a:ext uri="{9D8B030D-6E8A-4147-A177-3AD203B41FA5}">
                      <a16:colId xmlns:a16="http://schemas.microsoft.com/office/drawing/2014/main" val="135077796"/>
                    </a:ext>
                  </a:extLst>
                </a:gridCol>
                <a:gridCol w="489173">
                  <a:extLst>
                    <a:ext uri="{9D8B030D-6E8A-4147-A177-3AD203B41FA5}">
                      <a16:colId xmlns:a16="http://schemas.microsoft.com/office/drawing/2014/main" val="300955642"/>
                    </a:ext>
                  </a:extLst>
                </a:gridCol>
                <a:gridCol w="489173">
                  <a:extLst>
                    <a:ext uri="{9D8B030D-6E8A-4147-A177-3AD203B41FA5}">
                      <a16:colId xmlns:a16="http://schemas.microsoft.com/office/drawing/2014/main" val="496027853"/>
                    </a:ext>
                  </a:extLst>
                </a:gridCol>
                <a:gridCol w="489173">
                  <a:extLst>
                    <a:ext uri="{9D8B030D-6E8A-4147-A177-3AD203B41FA5}">
                      <a16:colId xmlns:a16="http://schemas.microsoft.com/office/drawing/2014/main" val="4230976255"/>
                    </a:ext>
                  </a:extLst>
                </a:gridCol>
                <a:gridCol w="489173">
                  <a:extLst>
                    <a:ext uri="{9D8B030D-6E8A-4147-A177-3AD203B41FA5}">
                      <a16:colId xmlns:a16="http://schemas.microsoft.com/office/drawing/2014/main" val="2650042273"/>
                    </a:ext>
                  </a:extLst>
                </a:gridCol>
                <a:gridCol w="1147155">
                  <a:extLst>
                    <a:ext uri="{9D8B030D-6E8A-4147-A177-3AD203B41FA5}">
                      <a16:colId xmlns:a16="http://schemas.microsoft.com/office/drawing/2014/main" val="2894239048"/>
                    </a:ext>
                  </a:extLst>
                </a:gridCol>
              </a:tblGrid>
              <a:tr h="244333">
                <a:tc>
                  <a:txBody>
                    <a:bodyPr/>
                    <a:lstStyle/>
                    <a:p>
                      <a:pPr algn="ctr"/>
                      <a:r>
                        <a:rPr lang="en-GB" sz="900" dirty="0">
                          <a:effectLst/>
                          <a:latin typeface="FiraGO" panose="020B0503050000020004" pitchFamily="34" charset="0"/>
                        </a:rPr>
                        <a:t>Vikur</a:t>
                      </a:r>
                    </a:p>
                  </a:txBody>
                  <a:tcPr marL="49322" marR="49322" marT="49322" marB="49322" anchor="b">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dirty="0">
                          <a:effectLst/>
                          <a:latin typeface="FiraGO" panose="020B0503050000020004" pitchFamily="34" charset="0"/>
                        </a:rPr>
                        <a:t>Jan.</a:t>
                      </a:r>
                    </a:p>
                  </a:txBody>
                  <a:tcPr marL="49322" marR="49322" marT="49322" marB="49322"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dirty="0">
                          <a:effectLst/>
                          <a:latin typeface="FiraGO" panose="020B0503050000020004" pitchFamily="34" charset="0"/>
                        </a:rPr>
                        <a:t>Feb.</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dirty="0">
                          <a:effectLst/>
                          <a:latin typeface="FiraGO" panose="020B0503050000020004" pitchFamily="34" charset="0"/>
                        </a:rPr>
                        <a:t>Mar.</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dirty="0">
                          <a:effectLst/>
                          <a:latin typeface="FiraGO" panose="020B0503050000020004" pitchFamily="34" charset="0"/>
                        </a:rPr>
                        <a:t>Apr.</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dirty="0">
                          <a:effectLst/>
                          <a:latin typeface="FiraGO" panose="020B0503050000020004" pitchFamily="34" charset="0"/>
                        </a:rPr>
                        <a:t>Maí</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dirty="0">
                          <a:effectLst/>
                          <a:latin typeface="FiraGO" panose="020B0503050000020004" pitchFamily="34" charset="0"/>
                        </a:rPr>
                        <a:t>Jún.</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dirty="0">
                          <a:effectLst/>
                          <a:latin typeface="FiraGO" panose="020B0503050000020004" pitchFamily="34" charset="0"/>
                        </a:rPr>
                        <a:t>Júl.</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dirty="0">
                          <a:effectLst/>
                          <a:latin typeface="FiraGO" panose="020B0503050000020004" pitchFamily="34" charset="0"/>
                        </a:rPr>
                        <a:t>Ágú.</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dirty="0">
                          <a:effectLst/>
                          <a:latin typeface="FiraGO" panose="020B0503050000020004" pitchFamily="34" charset="0"/>
                        </a:rPr>
                        <a:t>Sep.</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dirty="0">
                          <a:effectLst/>
                          <a:latin typeface="FiraGO" panose="020B0503050000020004" pitchFamily="34" charset="0"/>
                        </a:rPr>
                        <a:t>Okt.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dirty="0">
                          <a:effectLst/>
                          <a:latin typeface="FiraGO" panose="020B0503050000020004" pitchFamily="34" charset="0"/>
                        </a:rPr>
                        <a:t>Nóv.</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dirty="0">
                          <a:effectLst/>
                          <a:latin typeface="FiraGO" panose="020B0503050000020004" pitchFamily="34" charset="0"/>
                        </a:rPr>
                        <a:t>Des.</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rowSpan="6">
                  <a:txBody>
                    <a:bodyPr/>
                    <a:lstStyle/>
                    <a:p>
                      <a:pPr algn="ctr">
                        <a:lnSpc>
                          <a:spcPct val="100000"/>
                        </a:lnSpc>
                      </a:pPr>
                      <a:r>
                        <a:rPr lang="en-GB" sz="1100" dirty="0">
                          <a:effectLst/>
                          <a:latin typeface="FiraGO" panose="020B0503050000020004" pitchFamily="34" charset="0"/>
                        </a:rPr>
                        <a:t>Helgidagafrí</a:t>
                      </a:r>
                    </a:p>
                    <a:p>
                      <a:pPr algn="ctr">
                        <a:lnSpc>
                          <a:spcPct val="100000"/>
                        </a:lnSpc>
                      </a:pPr>
                      <a:r>
                        <a:rPr lang="en-GB" sz="1100" dirty="0">
                          <a:effectLst/>
                          <a:latin typeface="FiraGO" panose="020B0503050000020004" pitchFamily="34" charset="0"/>
                        </a:rPr>
                        <a:t>eða bæting</a:t>
                      </a:r>
                    </a:p>
                  </a:txBody>
                  <a:tcPr marL="52427" marR="52427" marT="52427" marB="5242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CCA9"/>
                    </a:solidFill>
                  </a:tcPr>
                </a:tc>
                <a:extLst>
                  <a:ext uri="{0D108BD9-81ED-4DB2-BD59-A6C34878D82A}">
                    <a16:rowId xmlns:a16="http://schemas.microsoft.com/office/drawing/2014/main" val="4088598007"/>
                  </a:ext>
                </a:extLst>
              </a:tr>
              <a:tr h="232192">
                <a:tc>
                  <a:txBody>
                    <a:bodyPr/>
                    <a:lstStyle/>
                    <a:p>
                      <a:pPr algn="ctr"/>
                      <a:r>
                        <a:rPr lang="en-IS" sz="900">
                          <a:effectLst/>
                          <a:latin typeface="FiraGO" panose="020B0503050000020004" pitchFamily="34" charset="0"/>
                        </a:rPr>
                        <a:t>1</a:t>
                      </a:r>
                    </a:p>
                  </a:txBody>
                  <a:tcPr marL="45720" marR="45720">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dirty="0">
                          <a:effectLst/>
                          <a:latin typeface="FiraGO" panose="020B0503050000020004" pitchFamily="34" charset="0"/>
                        </a:rPr>
                        <a:t>16</a:t>
                      </a:r>
                      <a:endParaRPr lang="en-IS" sz="900" dirty="0">
                        <a:effectLst/>
                        <a:latin typeface="FiraGO" panose="020B0503050000020004" pitchFamily="34" charset="0"/>
                      </a:endParaRP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24</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24</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32</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16</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32</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1878619507"/>
                  </a:ext>
                </a:extLst>
              </a:tr>
              <a:tr h="232192">
                <a:tc>
                  <a:txBody>
                    <a:bodyPr/>
                    <a:lstStyle/>
                    <a:p>
                      <a:pPr algn="ctr"/>
                      <a:r>
                        <a:rPr lang="en-IS" sz="900">
                          <a:effectLst/>
                          <a:latin typeface="FiraGO" panose="020B0503050000020004" pitchFamily="34" charset="0"/>
                        </a:rPr>
                        <a:t>2</a:t>
                      </a:r>
                    </a:p>
                  </a:txBody>
                  <a:tcPr marL="45720" marR="45720">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900">
                          <a:effectLst/>
                          <a:latin typeface="FiraGO" panose="020B0503050000020004" pitchFamily="34" charset="0"/>
                        </a:rPr>
                        <a:t>40</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297422774"/>
                  </a:ext>
                </a:extLst>
              </a:tr>
              <a:tr h="232192">
                <a:tc>
                  <a:txBody>
                    <a:bodyPr/>
                    <a:lstStyle/>
                    <a:p>
                      <a:pPr algn="ctr"/>
                      <a:r>
                        <a:rPr lang="en-IS" sz="900">
                          <a:effectLst/>
                          <a:latin typeface="FiraGO" panose="020B0503050000020004" pitchFamily="34" charset="0"/>
                        </a:rPr>
                        <a:t>3</a:t>
                      </a:r>
                    </a:p>
                  </a:txBody>
                  <a:tcPr marL="45720" marR="45720">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900">
                          <a:effectLst/>
                          <a:latin typeface="FiraGO" panose="020B0503050000020004" pitchFamily="34" charset="0"/>
                        </a:rPr>
                        <a:t>40</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900513929"/>
                  </a:ext>
                </a:extLst>
              </a:tr>
              <a:tr h="232192">
                <a:tc>
                  <a:txBody>
                    <a:bodyPr/>
                    <a:lstStyle/>
                    <a:p>
                      <a:pPr algn="ctr"/>
                      <a:r>
                        <a:rPr lang="en-IS" sz="900">
                          <a:effectLst/>
                          <a:latin typeface="FiraGO" panose="020B0503050000020004" pitchFamily="34" charset="0"/>
                        </a:rPr>
                        <a:t>4</a:t>
                      </a:r>
                    </a:p>
                  </a:txBody>
                  <a:tcPr marL="45720" marR="45720">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900">
                          <a:effectLst/>
                          <a:latin typeface="FiraGO" panose="020B0503050000020004" pitchFamily="34" charset="0"/>
                        </a:rPr>
                        <a:t>40</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4222815684"/>
                  </a:ext>
                </a:extLst>
              </a:tr>
              <a:tr h="218017">
                <a:tc>
                  <a:txBody>
                    <a:bodyPr/>
                    <a:lstStyle/>
                    <a:p>
                      <a:pPr algn="ctr"/>
                      <a:r>
                        <a:rPr lang="en-GB" sz="900" dirty="0">
                          <a:effectLst/>
                          <a:latin typeface="FiraGO" panose="020B0503050000020004" pitchFamily="34" charset="0"/>
                        </a:rPr>
                        <a:t>5</a:t>
                      </a:r>
                    </a:p>
                  </a:txBody>
                  <a:tcPr marL="45720" marR="45720" anchor="ctr">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900">
                          <a:effectLst/>
                          <a:latin typeface="FiraGO" panose="020B0503050000020004" pitchFamily="34" charset="0"/>
                        </a:rPr>
                        <a:t>40</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16</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32</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16</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32</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8</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32</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607536693"/>
                  </a:ext>
                </a:extLst>
              </a:tr>
            </a:tbl>
          </a:graphicData>
        </a:graphic>
      </p:graphicFrame>
      <p:pic>
        <p:nvPicPr>
          <p:cNvPr id="8" name="Picture 7">
            <a:extLst>
              <a:ext uri="{FF2B5EF4-FFF2-40B4-BE49-F238E27FC236}">
                <a16:creationId xmlns:a16="http://schemas.microsoft.com/office/drawing/2014/main" id="{73E3FAF0-33AB-6446-92B1-61233AC79A3D}"/>
              </a:ext>
            </a:extLst>
          </p:cNvPr>
          <p:cNvPicPr>
            <a:picLocks noChangeAspect="1"/>
          </p:cNvPicPr>
          <p:nvPr/>
        </p:nvPicPr>
        <p:blipFill>
          <a:blip r:embed="rId4"/>
          <a:stretch>
            <a:fillRect/>
          </a:stretch>
        </p:blipFill>
        <p:spPr>
          <a:xfrm>
            <a:off x="7872693" y="4283648"/>
            <a:ext cx="352695" cy="943458"/>
          </a:xfrm>
          <a:prstGeom prst="rect">
            <a:avLst/>
          </a:prstGeom>
        </p:spPr>
      </p:pic>
    </p:spTree>
    <p:extLst>
      <p:ext uri="{BB962C8B-B14F-4D97-AF65-F5344CB8AC3E}">
        <p14:creationId xmlns:p14="http://schemas.microsoft.com/office/powerpoint/2010/main" val="1002204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EFD8BC-CDE1-4165-8A6B-AD6948A5100C}"/>
              </a:ext>
            </a:extLst>
          </p:cNvPr>
          <p:cNvSpPr>
            <a:spLocks noGrp="1"/>
          </p:cNvSpPr>
          <p:nvPr>
            <p:ph type="body" sz="quarter" idx="12"/>
          </p:nvPr>
        </p:nvSpPr>
        <p:spPr>
          <a:xfrm>
            <a:off x="1026970" y="529396"/>
            <a:ext cx="9930301" cy="904945"/>
          </a:xfrm>
        </p:spPr>
        <p:txBody>
          <a:bodyPr/>
          <a:lstStyle/>
          <a:p>
            <a:r>
              <a:rPr lang="is-IS" dirty="0">
                <a:solidFill>
                  <a:srgbClr val="032742"/>
                </a:solidFill>
              </a:rPr>
              <a:t>Leiðbeiningar – jöfnun vinnuskila</a:t>
            </a:r>
          </a:p>
        </p:txBody>
      </p:sp>
      <p:sp>
        <p:nvSpPr>
          <p:cNvPr id="4" name="Text Placeholder 3">
            <a:extLst>
              <a:ext uri="{FF2B5EF4-FFF2-40B4-BE49-F238E27FC236}">
                <a16:creationId xmlns:a16="http://schemas.microsoft.com/office/drawing/2014/main" id="{27830DB1-282F-4AEF-8DDE-501C0210D20A}"/>
              </a:ext>
            </a:extLst>
          </p:cNvPr>
          <p:cNvSpPr>
            <a:spLocks noGrp="1"/>
          </p:cNvSpPr>
          <p:nvPr>
            <p:ph type="body" sz="quarter" idx="13"/>
          </p:nvPr>
        </p:nvSpPr>
        <p:spPr>
          <a:xfrm>
            <a:off x="897573" y="1196020"/>
            <a:ext cx="6919511" cy="4592638"/>
          </a:xfrm>
        </p:spPr>
        <p:txBody>
          <a:bodyPr/>
          <a:lstStyle/>
          <a:p>
            <a:pPr>
              <a:lnSpc>
                <a:spcPct val="107000"/>
              </a:lnSpc>
              <a:spcAft>
                <a:spcPts val="800"/>
              </a:spcAft>
            </a:pPr>
            <a:r>
              <a:rPr lang="is-IS" sz="1900" b="1" dirty="0">
                <a:effectLst/>
                <a:latin typeface="Calibri" panose="020F0502020204030204" pitchFamily="34" charset="0"/>
                <a:ea typeface="Calibri" panose="020F0502020204030204" pitchFamily="34" charset="0"/>
                <a:cs typeface="Calibri" panose="020F0502020204030204" pitchFamily="34" charset="0"/>
              </a:rPr>
              <a:t>Um jöfnun vinnuskila gildir:</a:t>
            </a:r>
            <a:endParaRPr lang="is-I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is-IS" sz="1900" dirty="0">
                <a:effectLst/>
                <a:latin typeface="Calibri" panose="020F0502020204030204" pitchFamily="34" charset="0"/>
                <a:ea typeface="Calibri" panose="020F0502020204030204" pitchFamily="34" charset="0"/>
                <a:cs typeface="Calibri" panose="020F0502020204030204" pitchFamily="34" charset="0"/>
              </a:rPr>
              <a:t>Kemur í stað helgidagafrís og bætingar</a:t>
            </a:r>
          </a:p>
          <a:p>
            <a:pPr marL="342900" lvl="0" indent="-342900">
              <a:lnSpc>
                <a:spcPct val="100000"/>
              </a:lnSpc>
              <a:buFont typeface="Symbol" panose="05050102010706020507" pitchFamily="18" charset="2"/>
              <a:buChar char=""/>
            </a:pPr>
            <a:r>
              <a:rPr lang="is-IS" sz="1900" dirty="0">
                <a:effectLst/>
                <a:latin typeface="Calibri" panose="020F0502020204030204" pitchFamily="34" charset="0"/>
                <a:ea typeface="Calibri" panose="020F0502020204030204" pitchFamily="34" charset="0"/>
                <a:cs typeface="Calibri" panose="020F0502020204030204" pitchFamily="34" charset="0"/>
              </a:rPr>
              <a:t>Að jafnaði skal taka út lækkun á vinnuskilum vegna sérstakra frídaga innan tímabils vaktskrár. </a:t>
            </a:r>
            <a:endParaRPr lang="is-I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is-IS" sz="1900" dirty="0">
                <a:effectLst/>
                <a:latin typeface="Calibri" panose="020F0502020204030204" pitchFamily="34" charset="0"/>
                <a:ea typeface="Calibri" panose="020F0502020204030204" pitchFamily="34" charset="0"/>
                <a:cs typeface="Calibri" panose="020F0502020204030204" pitchFamily="34" charset="0"/>
              </a:rPr>
              <a:t>Starfsmaður getur óskað eftir því að safna upp vinnuskilum vegna sérstakra frídaga og stórhátíðardaga. Óski starfsmaður eftir því skal hann tilkynna sínum yfirmanni um það fyrir framlagningu vaktskrár þegar ávinnsla á sér stað. </a:t>
            </a:r>
            <a:endParaRPr lang="is-I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is-IS" sz="1900" dirty="0">
                <a:effectLst/>
                <a:latin typeface="Calibri" panose="020F0502020204030204" pitchFamily="34" charset="0"/>
                <a:ea typeface="Calibri" panose="020F0502020204030204" pitchFamily="34" charset="0"/>
                <a:cs typeface="Calibri" panose="020F0502020204030204" pitchFamily="34" charset="0"/>
              </a:rPr>
              <a:t>Yfirmanni er skylt að verða við óskum starfsmanns enda verði því viðkomið vegna starfsemi stofnunar. </a:t>
            </a:r>
            <a:endParaRPr lang="is-I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is-IS" sz="1900" dirty="0">
                <a:effectLst/>
                <a:latin typeface="Calibri" panose="020F0502020204030204" pitchFamily="34" charset="0"/>
                <a:ea typeface="Calibri" panose="020F0502020204030204" pitchFamily="34" charset="0"/>
                <a:cs typeface="Calibri" panose="020F0502020204030204" pitchFamily="34" charset="0"/>
              </a:rPr>
              <a:t>Miðað skal við að uppsafnaðir dagar nái ekki yfir lengra tímabil en þörf er á með hliðsjón af óskum starfsfólks og þörfum starfseminnar. </a:t>
            </a:r>
            <a:endParaRPr lang="is-I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1200"/>
              </a:spcBef>
              <a:spcAft>
                <a:spcPts val="600"/>
              </a:spcAft>
              <a:buFont typeface="Symbol" panose="05050102010706020507" pitchFamily="18" charset="2"/>
              <a:buChar char=""/>
            </a:pPr>
            <a:r>
              <a:rPr lang="is-IS" sz="1900" dirty="0">
                <a:effectLst/>
                <a:latin typeface="Calibri" panose="020F0502020204030204" pitchFamily="34" charset="0"/>
                <a:ea typeface="Calibri" panose="020F0502020204030204" pitchFamily="34" charset="0"/>
                <a:cs typeface="Times New Roman" panose="02020603050405020304" pitchFamily="18" charset="0"/>
              </a:rPr>
              <a:t>Á sumarorlofstíma er orlofsúttekt í forgangi umfram uppsöfnun vinnuskila vegna sérstakra frídaga og stórhátíðardaga. </a:t>
            </a:r>
          </a:p>
          <a:p>
            <a:endParaRPr lang="is-IS" sz="1900" dirty="0"/>
          </a:p>
        </p:txBody>
      </p:sp>
      <p:pic>
        <p:nvPicPr>
          <p:cNvPr id="5" name="Picture 4" descr="Graphical user interface, application, website&#10;&#10;Description automatically generated">
            <a:extLst>
              <a:ext uri="{FF2B5EF4-FFF2-40B4-BE49-F238E27FC236}">
                <a16:creationId xmlns:a16="http://schemas.microsoft.com/office/drawing/2014/main" id="{E6740D2A-CECD-46CD-9A95-BB3B469677C6}"/>
              </a:ext>
            </a:extLst>
          </p:cNvPr>
          <p:cNvPicPr>
            <a:picLocks noChangeAspect="1"/>
          </p:cNvPicPr>
          <p:nvPr/>
        </p:nvPicPr>
        <p:blipFill>
          <a:blip r:embed="rId3"/>
          <a:stretch>
            <a:fillRect/>
          </a:stretch>
        </p:blipFill>
        <p:spPr>
          <a:xfrm>
            <a:off x="7539987" y="1342901"/>
            <a:ext cx="4894264" cy="4894264"/>
          </a:xfrm>
          <a:prstGeom prst="rect">
            <a:avLst/>
          </a:prstGeom>
        </p:spPr>
      </p:pic>
    </p:spTree>
    <p:extLst>
      <p:ext uri="{BB962C8B-B14F-4D97-AF65-F5344CB8AC3E}">
        <p14:creationId xmlns:p14="http://schemas.microsoft.com/office/powerpoint/2010/main" val="3839942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0ED9CB5F-BBE2-4D68-9219-C493E38FB590}"/>
              </a:ext>
            </a:extLst>
          </p:cNvPr>
          <p:cNvSpPr>
            <a:spLocks noGrp="1"/>
          </p:cNvSpPr>
          <p:nvPr>
            <p:ph type="body" sz="quarter" idx="12"/>
          </p:nvPr>
        </p:nvSpPr>
        <p:spPr>
          <a:xfrm>
            <a:off x="1145226" y="399873"/>
            <a:ext cx="10774925" cy="789927"/>
          </a:xfrm>
        </p:spPr>
        <p:txBody>
          <a:bodyPr/>
          <a:lstStyle/>
          <a:p>
            <a:r>
              <a:rPr lang="is-IS" dirty="0">
                <a:solidFill>
                  <a:srgbClr val="032742"/>
                </a:solidFill>
              </a:rPr>
              <a:t>Samanburður á helgidagafríi og árlegum vinnuskilum</a:t>
            </a:r>
          </a:p>
          <a:p>
            <a:endParaRPr lang="is-IS" dirty="0">
              <a:solidFill>
                <a:srgbClr val="032742"/>
              </a:solidFill>
            </a:endParaRPr>
          </a:p>
        </p:txBody>
      </p:sp>
      <p:pic>
        <p:nvPicPr>
          <p:cNvPr id="5" name="Mynd 4">
            <a:extLst>
              <a:ext uri="{FF2B5EF4-FFF2-40B4-BE49-F238E27FC236}">
                <a16:creationId xmlns:a16="http://schemas.microsoft.com/office/drawing/2014/main" id="{8C1A15C5-F575-4DF4-A96A-BDA474E278DD}"/>
              </a:ext>
            </a:extLst>
          </p:cNvPr>
          <p:cNvPicPr>
            <a:picLocks noChangeAspect="1"/>
          </p:cNvPicPr>
          <p:nvPr/>
        </p:nvPicPr>
        <p:blipFill>
          <a:blip r:embed="rId2"/>
          <a:stretch>
            <a:fillRect/>
          </a:stretch>
        </p:blipFill>
        <p:spPr>
          <a:xfrm>
            <a:off x="1145226" y="1311116"/>
            <a:ext cx="9692820" cy="5005932"/>
          </a:xfrm>
          <a:prstGeom prst="rect">
            <a:avLst/>
          </a:prstGeom>
        </p:spPr>
      </p:pic>
    </p:spTree>
    <p:extLst>
      <p:ext uri="{BB962C8B-B14F-4D97-AF65-F5344CB8AC3E}">
        <p14:creationId xmlns:p14="http://schemas.microsoft.com/office/powerpoint/2010/main" val="846310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8D78851-4CA7-4A02-9233-31FE2FF42A19}"/>
              </a:ext>
            </a:extLst>
          </p:cNvPr>
          <p:cNvSpPr>
            <a:spLocks noGrp="1"/>
          </p:cNvSpPr>
          <p:nvPr>
            <p:ph type="body" sz="quarter" idx="12"/>
          </p:nvPr>
        </p:nvSpPr>
        <p:spPr>
          <a:xfrm>
            <a:off x="1145226" y="487037"/>
            <a:ext cx="9901547" cy="789927"/>
          </a:xfrm>
        </p:spPr>
        <p:txBody>
          <a:bodyPr/>
          <a:lstStyle/>
          <a:p>
            <a:r>
              <a:rPr lang="is-IS" dirty="0">
                <a:solidFill>
                  <a:srgbClr val="032742"/>
                </a:solidFill>
              </a:rPr>
              <a:t>Dæmi</a:t>
            </a:r>
          </a:p>
        </p:txBody>
      </p:sp>
      <p:pic>
        <p:nvPicPr>
          <p:cNvPr id="11" name="Mynd 10">
            <a:extLst>
              <a:ext uri="{FF2B5EF4-FFF2-40B4-BE49-F238E27FC236}">
                <a16:creationId xmlns:a16="http://schemas.microsoft.com/office/drawing/2014/main" id="{289B66A4-60F9-47E7-9B1C-6D69D88E91B2}"/>
              </a:ext>
            </a:extLst>
          </p:cNvPr>
          <p:cNvPicPr>
            <a:picLocks noChangeAspect="1"/>
          </p:cNvPicPr>
          <p:nvPr/>
        </p:nvPicPr>
        <p:blipFill rotWithShape="1">
          <a:blip r:embed="rId2"/>
          <a:srcRect l="3505"/>
          <a:stretch/>
        </p:blipFill>
        <p:spPr>
          <a:xfrm>
            <a:off x="8459004" y="4333690"/>
            <a:ext cx="2477619" cy="1535651"/>
          </a:xfrm>
          <a:prstGeom prst="rect">
            <a:avLst/>
          </a:prstGeom>
        </p:spPr>
      </p:pic>
      <p:pic>
        <p:nvPicPr>
          <p:cNvPr id="12" name="Mynd 11">
            <a:extLst>
              <a:ext uri="{FF2B5EF4-FFF2-40B4-BE49-F238E27FC236}">
                <a16:creationId xmlns:a16="http://schemas.microsoft.com/office/drawing/2014/main" id="{672FC358-3E0B-490D-92FC-9290E9F25DA1}"/>
              </a:ext>
            </a:extLst>
          </p:cNvPr>
          <p:cNvPicPr>
            <a:picLocks noChangeAspect="1"/>
          </p:cNvPicPr>
          <p:nvPr/>
        </p:nvPicPr>
        <p:blipFill>
          <a:blip r:embed="rId3"/>
          <a:stretch>
            <a:fillRect/>
          </a:stretch>
        </p:blipFill>
        <p:spPr>
          <a:xfrm>
            <a:off x="1255377" y="1423317"/>
            <a:ext cx="6272213" cy="2224088"/>
          </a:xfrm>
          <a:prstGeom prst="rect">
            <a:avLst/>
          </a:prstGeom>
        </p:spPr>
      </p:pic>
      <p:pic>
        <p:nvPicPr>
          <p:cNvPr id="13" name="Mynd 12">
            <a:extLst>
              <a:ext uri="{FF2B5EF4-FFF2-40B4-BE49-F238E27FC236}">
                <a16:creationId xmlns:a16="http://schemas.microsoft.com/office/drawing/2014/main" id="{6BAED74E-0B73-4DB9-822C-43E103170A83}"/>
              </a:ext>
            </a:extLst>
          </p:cNvPr>
          <p:cNvPicPr>
            <a:picLocks noChangeAspect="1"/>
          </p:cNvPicPr>
          <p:nvPr/>
        </p:nvPicPr>
        <p:blipFill>
          <a:blip r:embed="rId4"/>
          <a:stretch>
            <a:fillRect/>
          </a:stretch>
        </p:blipFill>
        <p:spPr>
          <a:xfrm>
            <a:off x="1255377" y="4101669"/>
            <a:ext cx="6272213" cy="2047875"/>
          </a:xfrm>
          <a:prstGeom prst="rect">
            <a:avLst/>
          </a:prstGeom>
        </p:spPr>
      </p:pic>
      <p:pic>
        <p:nvPicPr>
          <p:cNvPr id="15" name="Mynd 14">
            <a:extLst>
              <a:ext uri="{FF2B5EF4-FFF2-40B4-BE49-F238E27FC236}">
                <a16:creationId xmlns:a16="http://schemas.microsoft.com/office/drawing/2014/main" id="{64CCE272-6DEC-402A-AC9D-F1AE0DADFAD2}"/>
              </a:ext>
            </a:extLst>
          </p:cNvPr>
          <p:cNvPicPr>
            <a:picLocks noChangeAspect="1"/>
          </p:cNvPicPr>
          <p:nvPr/>
        </p:nvPicPr>
        <p:blipFill>
          <a:blip r:embed="rId5"/>
          <a:stretch>
            <a:fillRect/>
          </a:stretch>
        </p:blipFill>
        <p:spPr>
          <a:xfrm>
            <a:off x="8438211" y="1864311"/>
            <a:ext cx="2359146" cy="1322885"/>
          </a:xfrm>
          <a:prstGeom prst="rect">
            <a:avLst/>
          </a:prstGeom>
        </p:spPr>
      </p:pic>
      <p:sp>
        <p:nvSpPr>
          <p:cNvPr id="16" name="Sporaskja 15">
            <a:extLst>
              <a:ext uri="{FF2B5EF4-FFF2-40B4-BE49-F238E27FC236}">
                <a16:creationId xmlns:a16="http://schemas.microsoft.com/office/drawing/2014/main" id="{0B1277BA-FA86-4B28-839D-446FF465B14A}"/>
              </a:ext>
            </a:extLst>
          </p:cNvPr>
          <p:cNvSpPr/>
          <p:nvPr/>
        </p:nvSpPr>
        <p:spPr>
          <a:xfrm>
            <a:off x="8851038" y="2290253"/>
            <a:ext cx="301840" cy="2102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17" name="Sporaskja 16">
            <a:extLst>
              <a:ext uri="{FF2B5EF4-FFF2-40B4-BE49-F238E27FC236}">
                <a16:creationId xmlns:a16="http://schemas.microsoft.com/office/drawing/2014/main" id="{82CA2005-32DD-486A-8E59-7F7E62FA66B3}"/>
              </a:ext>
            </a:extLst>
          </p:cNvPr>
          <p:cNvSpPr/>
          <p:nvPr/>
        </p:nvSpPr>
        <p:spPr>
          <a:xfrm>
            <a:off x="8820480" y="5319202"/>
            <a:ext cx="301840" cy="2102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18" name="Sporaskja 17">
            <a:extLst>
              <a:ext uri="{FF2B5EF4-FFF2-40B4-BE49-F238E27FC236}">
                <a16:creationId xmlns:a16="http://schemas.microsoft.com/office/drawing/2014/main" id="{D29EF055-9274-4B4A-BBB8-A3CD16D182FC}"/>
              </a:ext>
            </a:extLst>
          </p:cNvPr>
          <p:cNvSpPr/>
          <p:nvPr/>
        </p:nvSpPr>
        <p:spPr>
          <a:xfrm>
            <a:off x="9885288" y="5319202"/>
            <a:ext cx="301840" cy="2102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19" name="Sporaskja 18">
            <a:extLst>
              <a:ext uri="{FF2B5EF4-FFF2-40B4-BE49-F238E27FC236}">
                <a16:creationId xmlns:a16="http://schemas.microsoft.com/office/drawing/2014/main" id="{345439CB-65CF-4756-96DC-3D098CB4BA9A}"/>
              </a:ext>
            </a:extLst>
          </p:cNvPr>
          <p:cNvSpPr/>
          <p:nvPr/>
        </p:nvSpPr>
        <p:spPr>
          <a:xfrm>
            <a:off x="9885288" y="5125606"/>
            <a:ext cx="301840" cy="2102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20" name="Sporaskja 19">
            <a:extLst>
              <a:ext uri="{FF2B5EF4-FFF2-40B4-BE49-F238E27FC236}">
                <a16:creationId xmlns:a16="http://schemas.microsoft.com/office/drawing/2014/main" id="{7944D228-B774-460C-AD72-826C7665CAA4}"/>
              </a:ext>
            </a:extLst>
          </p:cNvPr>
          <p:cNvSpPr/>
          <p:nvPr/>
        </p:nvSpPr>
        <p:spPr>
          <a:xfrm>
            <a:off x="10246764" y="5125606"/>
            <a:ext cx="301840" cy="2102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Tree>
    <p:extLst>
      <p:ext uri="{BB962C8B-B14F-4D97-AF65-F5344CB8AC3E}">
        <p14:creationId xmlns:p14="http://schemas.microsoft.com/office/powerpoint/2010/main" val="761133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étthyrningur 4">
            <a:extLst>
              <a:ext uri="{FF2B5EF4-FFF2-40B4-BE49-F238E27FC236}">
                <a16:creationId xmlns:a16="http://schemas.microsoft.com/office/drawing/2014/main" id="{7E9285A6-7954-4B97-8713-3C65ECED512B}"/>
              </a:ext>
            </a:extLst>
          </p:cNvPr>
          <p:cNvSpPr/>
          <p:nvPr/>
        </p:nvSpPr>
        <p:spPr>
          <a:xfrm>
            <a:off x="426720" y="777240"/>
            <a:ext cx="1280160" cy="739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4" descr="Question GIF by aurorasenhora">
            <a:extLst>
              <a:ext uri="{FF2B5EF4-FFF2-40B4-BE49-F238E27FC236}">
                <a16:creationId xmlns:a16="http://schemas.microsoft.com/office/drawing/2014/main" id="{7C7B3170-2E72-4E70-B30E-AFBE5E7C699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1430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976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holding, ball&#10;&#10;Description automatically generated">
            <a:extLst>
              <a:ext uri="{FF2B5EF4-FFF2-40B4-BE49-F238E27FC236}">
                <a16:creationId xmlns:a16="http://schemas.microsoft.com/office/drawing/2014/main" id="{40CBA6B7-2CD4-5742-AD9D-819E56380EA1}"/>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2D7829D6-DECA-EA4A-88FC-AA1D3D7DFA50}"/>
              </a:ext>
            </a:extLst>
          </p:cNvPr>
          <p:cNvSpPr>
            <a:spLocks noGrp="1"/>
          </p:cNvSpPr>
          <p:nvPr>
            <p:ph type="body" sz="quarter" idx="12"/>
          </p:nvPr>
        </p:nvSpPr>
        <p:spPr/>
        <p:txBody>
          <a:bodyPr/>
          <a:lstStyle/>
          <a:p>
            <a:r>
              <a:rPr lang="en-GB" dirty="0"/>
              <a:t>Heildarmynd</a:t>
            </a:r>
            <a:endParaRPr lang="en-IS" dirty="0"/>
          </a:p>
        </p:txBody>
      </p:sp>
      <p:graphicFrame>
        <p:nvGraphicFramePr>
          <p:cNvPr id="6" name="Table 5">
            <a:extLst>
              <a:ext uri="{FF2B5EF4-FFF2-40B4-BE49-F238E27FC236}">
                <a16:creationId xmlns:a16="http://schemas.microsoft.com/office/drawing/2014/main" id="{6BD7B481-9D0B-794A-BDCA-0D551C48CF8C}"/>
              </a:ext>
            </a:extLst>
          </p:cNvPr>
          <p:cNvGraphicFramePr>
            <a:graphicFrameLocks noGrp="1"/>
          </p:cNvGraphicFramePr>
          <p:nvPr>
            <p:extLst>
              <p:ext uri="{D42A27DB-BD31-4B8C-83A1-F6EECF244321}">
                <p14:modId xmlns:p14="http://schemas.microsoft.com/office/powerpoint/2010/main" val="2272086723"/>
              </p:ext>
            </p:extLst>
          </p:nvPr>
        </p:nvGraphicFramePr>
        <p:xfrm>
          <a:off x="4465756" y="965060"/>
          <a:ext cx="7224889" cy="5394960"/>
        </p:xfrm>
        <a:graphic>
          <a:graphicData uri="http://schemas.openxmlformats.org/drawingml/2006/table">
            <a:tbl>
              <a:tblPr firstRow="1" bandRow="1">
                <a:tableStyleId>{5940675A-B579-460E-94D1-54222C63F5DA}</a:tableStyleId>
              </a:tblPr>
              <a:tblGrid>
                <a:gridCol w="1615234">
                  <a:extLst>
                    <a:ext uri="{9D8B030D-6E8A-4147-A177-3AD203B41FA5}">
                      <a16:colId xmlns:a16="http://schemas.microsoft.com/office/drawing/2014/main" val="1570922481"/>
                    </a:ext>
                  </a:extLst>
                </a:gridCol>
                <a:gridCol w="1236912">
                  <a:extLst>
                    <a:ext uri="{9D8B030D-6E8A-4147-A177-3AD203B41FA5}">
                      <a16:colId xmlns:a16="http://schemas.microsoft.com/office/drawing/2014/main" val="2827591834"/>
                    </a:ext>
                  </a:extLst>
                </a:gridCol>
                <a:gridCol w="4372743">
                  <a:extLst>
                    <a:ext uri="{9D8B030D-6E8A-4147-A177-3AD203B41FA5}">
                      <a16:colId xmlns:a16="http://schemas.microsoft.com/office/drawing/2014/main" val="2689441837"/>
                    </a:ext>
                  </a:extLst>
                </a:gridCol>
              </a:tblGrid>
              <a:tr h="244333">
                <a:tc>
                  <a:txBody>
                    <a:bodyPr/>
                    <a:lstStyle/>
                    <a:p>
                      <a:pPr algn="l"/>
                      <a:br>
                        <a:rPr lang="en-IS" sz="900" b="1" i="0" dirty="0">
                          <a:effectLst/>
                          <a:latin typeface="FiraGO SemiBold" panose="020B0503050000020004" pitchFamily="34" charset="0"/>
                          <a:cs typeface="FiraGO SemiBold" panose="020B0503050000020004" pitchFamily="34" charset="0"/>
                        </a:rPr>
                      </a:br>
                      <a:r>
                        <a:rPr lang="en-IS" sz="900" b="1" i="0" dirty="0">
                          <a:effectLst/>
                          <a:latin typeface="FiraGO SemiBold" panose="020B0503050000020004" pitchFamily="34" charset="0"/>
                          <a:cs typeface="FiraGO SemiBold" panose="020B0503050000020004" pitchFamily="34" charset="0"/>
                        </a:rPr>
                        <a:t>Atriði</a:t>
                      </a:r>
                    </a:p>
                  </a:txBody>
                  <a:tcPr marL="45720" marR="45720" anchor="b">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900" b="1" i="0" dirty="0">
                          <a:effectLst/>
                          <a:latin typeface="FiraGO SemiBold" panose="020B0503050000020004" pitchFamily="34" charset="0"/>
                          <a:cs typeface="FiraGO SemiBold" panose="020B0503050000020004" pitchFamily="34" charset="0"/>
                        </a:rPr>
                        <a:t>Núverandi samningur</a:t>
                      </a:r>
                    </a:p>
                  </a:txBody>
                  <a:tcPr marL="45720" marR="4572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900" b="1" i="0" dirty="0">
                          <a:effectLst/>
                          <a:latin typeface="FiraGO SemiBold" panose="020B0503050000020004" pitchFamily="34" charset="0"/>
                          <a:cs typeface="FiraGO SemiBold" panose="020B0503050000020004" pitchFamily="34" charset="0"/>
                        </a:rPr>
                        <a:t>Nýr samningur, fylgiskjal 2</a:t>
                      </a:r>
                    </a:p>
                  </a:txBody>
                  <a:tcPr marL="45720" marR="4572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8598007"/>
                  </a:ext>
                </a:extLst>
              </a:tr>
              <a:tr h="232192">
                <a:tc>
                  <a:txBody>
                    <a:bodyPr/>
                    <a:lstStyle/>
                    <a:p>
                      <a:r>
                        <a:rPr lang="en-GB" sz="900" b="1" i="0" dirty="0">
                          <a:effectLst/>
                          <a:latin typeface="FiraGO SemiBold" panose="020B0503050000020004" pitchFamily="34" charset="0"/>
                          <a:cs typeface="FiraGO SemiBold" panose="020B0503050000020004" pitchFamily="34" charset="0"/>
                        </a:rPr>
                        <a:t>Mánaðarleg vinnuskylda</a:t>
                      </a:r>
                    </a:p>
                  </a:txBody>
                  <a:tcPr marL="57150" marR="57150" marT="57150" marB="57150">
                    <a:lnL w="12700" cmpd="sng">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dirty="0">
                          <a:effectLst/>
                          <a:latin typeface="FiraGO" panose="020B0503050000020004" pitchFamily="34" charset="0"/>
                        </a:rPr>
                        <a:t>173,33 (40 per viku)</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dirty="0">
                          <a:effectLst/>
                          <a:latin typeface="FiraGO" panose="020B0503050000020004" pitchFamily="34" charset="0"/>
                        </a:rPr>
                        <a:t>156 (36 per viku)</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1878619507"/>
                  </a:ext>
                </a:extLst>
              </a:tr>
              <a:tr h="232192">
                <a:tc>
                  <a:txBody>
                    <a:bodyPr/>
                    <a:lstStyle/>
                    <a:p>
                      <a:r>
                        <a:rPr lang="en-GB" sz="900" b="1" i="0" dirty="0">
                          <a:effectLst/>
                          <a:latin typeface="FiraGO SemiBold" panose="020B0503050000020004" pitchFamily="34" charset="0"/>
                          <a:cs typeface="FiraGO SemiBold" panose="020B0503050000020004" pitchFamily="34" charset="0"/>
                        </a:rPr>
                        <a:t>Helgidagafrí og bæting</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dirty="0">
                          <a:effectLst/>
                          <a:latin typeface="FiraGO"/>
                        </a:rPr>
                        <a:t>Í boði</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dirty="0">
                          <a:effectLst/>
                          <a:latin typeface="FiraGO" panose="020B0503050000020004" pitchFamily="34" charset="0"/>
                        </a:rPr>
                        <a:t>Vinnuskil til jafns við dagvinnumenn </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297422774"/>
                  </a:ext>
                </a:extLst>
              </a:tr>
              <a:tr h="232192">
                <a:tc>
                  <a:txBody>
                    <a:bodyPr/>
                    <a:lstStyle/>
                    <a:p>
                      <a:r>
                        <a:rPr lang="en-GB" sz="900" b="1" i="0" dirty="0">
                          <a:effectLst/>
                          <a:latin typeface="FiraGO SemiBold" panose="020B0503050000020004" pitchFamily="34" charset="0"/>
                          <a:cs typeface="FiraGO SemiBold" panose="020B0503050000020004" pitchFamily="34" charset="0"/>
                        </a:rPr>
                        <a:t>Dagvinnuhlutfall</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IS" sz="900">
                          <a:effectLst/>
                          <a:latin typeface="FiraGO" panose="020B0503050000020004" pitchFamily="34" charset="0"/>
                        </a:rPr>
                        <a:t>0,615%</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900">
                          <a:effectLst/>
                          <a:latin typeface="FiraGO" panose="020B0503050000020004" pitchFamily="34" charset="0"/>
                        </a:rPr>
                        <a:t>0,632%</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2900513929"/>
                  </a:ext>
                </a:extLst>
              </a:tr>
              <a:tr h="232192">
                <a:tc>
                  <a:txBody>
                    <a:bodyPr/>
                    <a:lstStyle/>
                    <a:p>
                      <a:r>
                        <a:rPr lang="en-GB" sz="900" b="1" i="0" dirty="0">
                          <a:effectLst/>
                          <a:latin typeface="FiraGO SemiBold" panose="020B0503050000020004" pitchFamily="34" charset="0"/>
                          <a:cs typeface="FiraGO SemiBold" panose="020B0503050000020004" pitchFamily="34" charset="0"/>
                        </a:rPr>
                        <a:t>Vaktaálag</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IS" sz="900">
                          <a:effectLst/>
                          <a:latin typeface="FiraGO" panose="020B0503050000020004" pitchFamily="34" charset="0"/>
                        </a:rPr>
                        <a:t>33,33%</a:t>
                      </a:r>
                      <a:br>
                        <a:rPr lang="en-IS" sz="900">
                          <a:effectLst/>
                          <a:latin typeface="FiraGO" panose="020B0503050000020004" pitchFamily="34" charset="0"/>
                        </a:rPr>
                      </a:br>
                      <a:r>
                        <a:rPr lang="en-IS" sz="900">
                          <a:effectLst/>
                          <a:latin typeface="FiraGO" panose="020B0503050000020004" pitchFamily="34" charset="0"/>
                        </a:rPr>
                        <a:t>55%</a:t>
                      </a:r>
                      <a:br>
                        <a:rPr lang="en-IS" sz="900">
                          <a:effectLst/>
                          <a:latin typeface="FiraGO" panose="020B0503050000020004" pitchFamily="34" charset="0"/>
                        </a:rPr>
                      </a:br>
                      <a:r>
                        <a:rPr lang="en-IS" sz="900">
                          <a:effectLst/>
                          <a:latin typeface="FiraGO" panose="020B0503050000020004" pitchFamily="34" charset="0"/>
                        </a:rPr>
                        <a:t>90%</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900">
                          <a:effectLst/>
                          <a:latin typeface="FiraGO" panose="020B0503050000020004" pitchFamily="34" charset="0"/>
                        </a:rPr>
                        <a:t>33,33%</a:t>
                      </a:r>
                      <a:br>
                        <a:rPr lang="en-IS" sz="900">
                          <a:effectLst/>
                          <a:latin typeface="FiraGO" panose="020B0503050000020004" pitchFamily="34" charset="0"/>
                        </a:rPr>
                      </a:br>
                      <a:r>
                        <a:rPr lang="en-IS" sz="900">
                          <a:effectLst/>
                          <a:latin typeface="FiraGO" panose="020B0503050000020004" pitchFamily="34" charset="0"/>
                        </a:rPr>
                        <a:t>55%</a:t>
                      </a:r>
                      <a:br>
                        <a:rPr lang="en-IS" sz="900">
                          <a:effectLst/>
                          <a:latin typeface="FiraGO" panose="020B0503050000020004" pitchFamily="34" charset="0"/>
                        </a:rPr>
                      </a:br>
                      <a:r>
                        <a:rPr lang="en-IS" sz="900">
                          <a:effectLst/>
                          <a:latin typeface="FiraGO" panose="020B0503050000020004" pitchFamily="34" charset="0"/>
                        </a:rPr>
                        <a:t>65%</a:t>
                      </a:r>
                      <a:br>
                        <a:rPr lang="en-IS" sz="900">
                          <a:effectLst/>
                          <a:latin typeface="FiraGO" panose="020B0503050000020004" pitchFamily="34" charset="0"/>
                        </a:rPr>
                      </a:br>
                      <a:r>
                        <a:rPr lang="en-IS" sz="900">
                          <a:effectLst/>
                          <a:latin typeface="FiraGO" panose="020B0503050000020004" pitchFamily="34" charset="0"/>
                        </a:rPr>
                        <a:t>75%</a:t>
                      </a:r>
                      <a:br>
                        <a:rPr lang="en-IS" sz="900">
                          <a:effectLst/>
                          <a:latin typeface="FiraGO" panose="020B0503050000020004" pitchFamily="34" charset="0"/>
                        </a:rPr>
                      </a:br>
                      <a:r>
                        <a:rPr lang="en-IS" sz="900">
                          <a:effectLst/>
                          <a:latin typeface="FiraGO" panose="020B0503050000020004" pitchFamily="34" charset="0"/>
                        </a:rPr>
                        <a:t>90%</a:t>
                      </a:r>
                      <a:br>
                        <a:rPr lang="en-IS" sz="900">
                          <a:effectLst/>
                          <a:latin typeface="FiraGO" panose="020B0503050000020004" pitchFamily="34" charset="0"/>
                        </a:rPr>
                      </a:br>
                      <a:r>
                        <a:rPr lang="en-IS" sz="900">
                          <a:effectLst/>
                          <a:latin typeface="FiraGO" panose="020B0503050000020004" pitchFamily="34" charset="0"/>
                        </a:rPr>
                        <a:t>120%</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4222815684"/>
                  </a:ext>
                </a:extLst>
              </a:tr>
              <a:tr h="218017">
                <a:tc>
                  <a:txBody>
                    <a:bodyPr/>
                    <a:lstStyle/>
                    <a:p>
                      <a:r>
                        <a:rPr lang="en-GB" sz="900" b="1" i="0" dirty="0">
                          <a:effectLst/>
                          <a:latin typeface="FiraGO SemiBold" panose="020B0503050000020004" pitchFamily="34" charset="0"/>
                          <a:cs typeface="FiraGO SemiBold" panose="020B0503050000020004" pitchFamily="34" charset="0"/>
                        </a:rPr>
                        <a:t>Bakvaktaálag</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IS" sz="900">
                          <a:effectLst/>
                          <a:latin typeface="FiraGO" panose="020B0503050000020004" pitchFamily="34" charset="0"/>
                        </a:rPr>
                        <a:t>33,33%</a:t>
                      </a:r>
                      <a:br>
                        <a:rPr lang="en-IS" sz="900">
                          <a:effectLst/>
                          <a:latin typeface="FiraGO" panose="020B0503050000020004" pitchFamily="34" charset="0"/>
                        </a:rPr>
                      </a:br>
                      <a:r>
                        <a:rPr lang="en-IS" sz="900">
                          <a:effectLst/>
                          <a:latin typeface="FiraGO" panose="020B0503050000020004" pitchFamily="34" charset="0"/>
                        </a:rPr>
                        <a:t>45%</a:t>
                      </a:r>
                      <a:br>
                        <a:rPr lang="en-IS" sz="900">
                          <a:effectLst/>
                          <a:latin typeface="FiraGO" panose="020B0503050000020004" pitchFamily="34" charset="0"/>
                        </a:rPr>
                      </a:br>
                      <a:r>
                        <a:rPr lang="en-IS" sz="900">
                          <a:effectLst/>
                          <a:latin typeface="FiraGO" panose="020B0503050000020004" pitchFamily="34" charset="0"/>
                        </a:rPr>
                        <a:t>90%</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900">
                          <a:effectLst/>
                          <a:latin typeface="FiraGO" panose="020B0503050000020004" pitchFamily="34" charset="0"/>
                        </a:rPr>
                        <a:t>33,33%</a:t>
                      </a:r>
                      <a:br>
                        <a:rPr lang="en-IS" sz="900">
                          <a:effectLst/>
                          <a:latin typeface="FiraGO" panose="020B0503050000020004" pitchFamily="34" charset="0"/>
                        </a:rPr>
                      </a:br>
                      <a:r>
                        <a:rPr lang="en-IS" sz="900">
                          <a:effectLst/>
                          <a:latin typeface="FiraGO" panose="020B0503050000020004" pitchFamily="34" charset="0"/>
                        </a:rPr>
                        <a:t>45%</a:t>
                      </a:r>
                      <a:br>
                        <a:rPr lang="en-IS" sz="900">
                          <a:effectLst/>
                          <a:latin typeface="FiraGO" panose="020B0503050000020004" pitchFamily="34" charset="0"/>
                        </a:rPr>
                      </a:br>
                      <a:r>
                        <a:rPr lang="en-IS" sz="900">
                          <a:effectLst/>
                          <a:latin typeface="FiraGO" panose="020B0503050000020004" pitchFamily="34" charset="0"/>
                        </a:rPr>
                        <a:t>90%</a:t>
                      </a:r>
                      <a:br>
                        <a:rPr lang="en-IS" sz="900">
                          <a:effectLst/>
                          <a:latin typeface="FiraGO" panose="020B0503050000020004" pitchFamily="34" charset="0"/>
                        </a:rPr>
                      </a:br>
                      <a:r>
                        <a:rPr lang="en-IS" sz="900">
                          <a:effectLst/>
                          <a:latin typeface="FiraGO" panose="020B0503050000020004" pitchFamily="34" charset="0"/>
                        </a:rPr>
                        <a:t>120%</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607536693"/>
                  </a:ext>
                </a:extLst>
              </a:tr>
              <a:tr h="218017">
                <a:tc>
                  <a:txBody>
                    <a:bodyPr/>
                    <a:lstStyle/>
                    <a:p>
                      <a:r>
                        <a:rPr lang="en-GB" sz="900" b="1" i="0" dirty="0">
                          <a:effectLst/>
                          <a:latin typeface="FiraGO SemiBold" panose="020B0503050000020004" pitchFamily="34" charset="0"/>
                          <a:cs typeface="FiraGO SemiBold" panose="020B0503050000020004" pitchFamily="34" charset="0"/>
                        </a:rPr>
                        <a:t>Vægi vinnuskyldustunda</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dirty="0">
                          <a:effectLst/>
                          <a:latin typeface="FiraGO"/>
                        </a:rPr>
                        <a:t>Engar</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dirty="0">
                          <a:effectLst/>
                          <a:latin typeface="FiraGO"/>
                        </a:rPr>
                        <a:t>1,05 - á sama tíma og 33,33% og 55% álag</a:t>
                      </a:r>
                      <a:br>
                        <a:rPr lang="en-GB" sz="900" dirty="0">
                          <a:effectLst/>
                          <a:latin typeface="FiraGO"/>
                        </a:rPr>
                      </a:br>
                      <a:r>
                        <a:rPr lang="en-GB" sz="900" dirty="0">
                          <a:effectLst/>
                          <a:latin typeface="FiraGO"/>
                        </a:rPr>
                        <a:t>1,2 - á sama tíma og 65%, 75%</a:t>
                      </a:r>
                      <a:endParaRPr lang="en-GB" sz="900" dirty="0">
                        <a:effectLst/>
                        <a:latin typeface="FiraGO" panose="020B0503050000020004" pitchFamily="34" charset="0"/>
                      </a:endParaRP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6422104"/>
                  </a:ext>
                </a:extLst>
              </a:tr>
              <a:tr h="218017">
                <a:tc>
                  <a:txBody>
                    <a:bodyPr/>
                    <a:lstStyle/>
                    <a:p>
                      <a:r>
                        <a:rPr lang="en-GB" sz="900" b="1" i="0" dirty="0">
                          <a:effectLst/>
                          <a:latin typeface="FiraGO SemiBold"/>
                          <a:cs typeface="FiraGO SemiBold" panose="020B0503050000020004" pitchFamily="34" charset="0"/>
                        </a:rPr>
                        <a:t>Gólf á vinnuskyldu</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IS" sz="900">
                          <a:effectLst/>
                          <a:latin typeface="FiraGO" panose="020B0503050000020004" pitchFamily="34" charset="0"/>
                        </a:rPr>
                        <a:t>40</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900">
                          <a:effectLst/>
                          <a:latin typeface="FiraGO" panose="020B0503050000020004" pitchFamily="34" charset="0"/>
                        </a:rPr>
                        <a:t>32</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8769595"/>
                  </a:ext>
                </a:extLst>
              </a:tr>
              <a:tr h="218017">
                <a:tc>
                  <a:txBody>
                    <a:bodyPr/>
                    <a:lstStyle/>
                    <a:p>
                      <a:r>
                        <a:rPr lang="en-GB" sz="900" b="1" i="0" dirty="0">
                          <a:effectLst/>
                          <a:latin typeface="FiraGO SemiBold" panose="020B0503050000020004" pitchFamily="34" charset="0"/>
                          <a:cs typeface="FiraGO SemiBold" panose="020B0503050000020004" pitchFamily="34" charset="0"/>
                        </a:rPr>
                        <a:t>Vaktahvati</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dirty="0">
                          <a:effectLst/>
                          <a:latin typeface="FiraGO"/>
                        </a:rPr>
                        <a:t>Ekki í samningi</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900">
                          <a:effectLst/>
                          <a:latin typeface="FiraGO" panose="020B0503050000020004" pitchFamily="34" charset="0"/>
                        </a:rPr>
                        <a:t>0-12,5%</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132353472"/>
                  </a:ext>
                </a:extLst>
              </a:tr>
              <a:tr h="218017">
                <a:tc>
                  <a:txBody>
                    <a:bodyPr/>
                    <a:lstStyle/>
                    <a:p>
                      <a:r>
                        <a:rPr lang="en-GB" sz="900" b="1" i="0" dirty="0">
                          <a:effectLst/>
                          <a:latin typeface="FiraGO SemiBold" panose="020B0503050000020004" pitchFamily="34" charset="0"/>
                          <a:cs typeface="FiraGO SemiBold" panose="020B0503050000020004" pitchFamily="34" charset="0"/>
                        </a:rPr>
                        <a:t>Yfirvinna</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IS" sz="900">
                          <a:effectLst/>
                          <a:latin typeface="FiraGO" panose="020B0503050000020004" pitchFamily="34" charset="0"/>
                        </a:rPr>
                        <a:t>1,0385%</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dirty="0">
                          <a:effectLst/>
                          <a:latin typeface="FiraGO"/>
                        </a:rPr>
                        <a:t>Tvískipt:</a:t>
                      </a:r>
                      <a:br>
                        <a:rPr lang="en-GB" sz="900" dirty="0">
                          <a:effectLst/>
                          <a:latin typeface="FiraGO"/>
                        </a:rPr>
                      </a:br>
                      <a:r>
                        <a:rPr lang="en-GB" sz="900" dirty="0">
                          <a:effectLst/>
                          <a:latin typeface="FiraGO"/>
                        </a:rPr>
                        <a:t>0,9385% á milli kl. 08:00-17:00 virka daga upp að 38,92 stundum</a:t>
                      </a:r>
                      <a:br>
                        <a:rPr lang="en-GB" sz="900" dirty="0">
                          <a:effectLst/>
                          <a:latin typeface="FiraGO"/>
                        </a:rPr>
                      </a:br>
                      <a:r>
                        <a:rPr lang="en-GB" sz="900" dirty="0">
                          <a:effectLst/>
                          <a:latin typeface="FiraGO"/>
                        </a:rPr>
                        <a:t>1,0385% á milli kl. 17:00-08:00 virka daga, um helgar og eftir 38,92 stunda vinnuskil</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2597690426"/>
                  </a:ext>
                </a:extLst>
              </a:tr>
              <a:tr h="218017">
                <a:tc>
                  <a:txBody>
                    <a:bodyPr/>
                    <a:lstStyle/>
                    <a:p>
                      <a:r>
                        <a:rPr lang="en-GB" sz="900" b="1" i="0" dirty="0">
                          <a:effectLst/>
                          <a:latin typeface="FiraGO SemiBold" panose="020B0503050000020004" pitchFamily="34" charset="0"/>
                          <a:cs typeface="FiraGO SemiBold" panose="020B0503050000020004" pitchFamily="34" charset="0"/>
                        </a:rPr>
                        <a:t>Kaffitímar per vakt</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dirty="0">
                          <a:effectLst/>
                          <a:latin typeface="FiraGO" panose="020B0503050000020004" pitchFamily="34" charset="0"/>
                        </a:rPr>
                        <a:t>0,42 (25 mín)</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900">
                          <a:effectLst/>
                          <a:latin typeface="FiraGO" panose="020B0503050000020004" pitchFamily="34" charset="0"/>
                        </a:rPr>
                        <a:t>0</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330750410"/>
                  </a:ext>
                </a:extLst>
              </a:tr>
              <a:tr h="218017">
                <a:tc>
                  <a:txBody>
                    <a:bodyPr/>
                    <a:lstStyle/>
                    <a:p>
                      <a:r>
                        <a:rPr lang="en-GB" sz="900" b="1" i="0" dirty="0">
                          <a:effectLst/>
                          <a:latin typeface="FiraGO SemiBold"/>
                          <a:cs typeface="FiraGO SemiBold" panose="020B0503050000020004" pitchFamily="34" charset="0"/>
                        </a:rPr>
                        <a:t>Kaffitímar per klst í yfirvinnu</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dirty="0">
                          <a:effectLst/>
                          <a:latin typeface="FiraGO" panose="020B0503050000020004" pitchFamily="34" charset="0"/>
                        </a:rPr>
                        <a:t>0,10 (12 mín)</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900">
                          <a:effectLst/>
                          <a:latin typeface="FiraGO" panose="020B0503050000020004" pitchFamily="34" charset="0"/>
                        </a:rPr>
                        <a:t>0</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1349988208"/>
                  </a:ext>
                </a:extLst>
              </a:tr>
              <a:tr h="218017">
                <a:tc>
                  <a:txBody>
                    <a:bodyPr/>
                    <a:lstStyle/>
                    <a:p>
                      <a:r>
                        <a:rPr lang="en-GB" sz="900" b="1" i="0" dirty="0">
                          <a:effectLst/>
                          <a:latin typeface="FiraGO SemiBold" panose="020B0503050000020004" pitchFamily="34" charset="0"/>
                          <a:cs typeface="FiraGO SemiBold" panose="020B0503050000020004" pitchFamily="34" charset="0"/>
                        </a:rPr>
                        <a:t>Aukatímar &lt;sólarhringur</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dirty="0">
                          <a:effectLst/>
                          <a:latin typeface="FiraGO"/>
                        </a:rPr>
                        <a:t>3 klst. í yfirvinnu</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dirty="0">
                          <a:effectLst/>
                          <a:latin typeface="FiraGO" panose="020B0503050000020004" pitchFamily="34" charset="0"/>
                        </a:rPr>
                        <a:t>Breytingargjald 2% af mánaðarlaunum</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286018002"/>
                  </a:ext>
                </a:extLst>
              </a:tr>
              <a:tr h="218017">
                <a:tc>
                  <a:txBody>
                    <a:bodyPr/>
                    <a:lstStyle/>
                    <a:p>
                      <a:r>
                        <a:rPr lang="en-GB" sz="900" b="1" i="0" dirty="0">
                          <a:effectLst/>
                          <a:latin typeface="FiraGO SemiBold" panose="020B0503050000020004" pitchFamily="34" charset="0"/>
                          <a:cs typeface="FiraGO SemiBold" panose="020B0503050000020004" pitchFamily="34" charset="0"/>
                        </a:rPr>
                        <a:t>Aukatímar &lt;vika</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dirty="0">
                          <a:effectLst/>
                          <a:latin typeface="FiraGO"/>
                        </a:rPr>
                        <a:t>2 klst. í yfirvinnu</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dirty="0">
                          <a:effectLst/>
                          <a:latin typeface="FiraGO" panose="020B0503050000020004" pitchFamily="34" charset="0"/>
                        </a:rPr>
                        <a:t>Breytingargjald 1,3% af mánaðarlaunum</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2757226776"/>
                  </a:ext>
                </a:extLst>
              </a:tr>
              <a:tr h="0">
                <a:tc>
                  <a:txBody>
                    <a:bodyPr/>
                    <a:lstStyle/>
                    <a:p>
                      <a:r>
                        <a:rPr lang="en-GB" sz="900" b="1" i="0" dirty="0">
                          <a:effectLst/>
                          <a:latin typeface="FiraGO SemiBold" panose="020B0503050000020004" pitchFamily="34" charset="0"/>
                          <a:cs typeface="FiraGO SemiBold" panose="020B0503050000020004" pitchFamily="34" charset="0"/>
                        </a:rPr>
                        <a:t>Refsitímar </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dirty="0">
                          <a:effectLst/>
                          <a:latin typeface="FiraGO"/>
                        </a:rPr>
                        <a:t>2 klst. í yfirvinnu</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dirty="0">
                          <a:effectLst/>
                          <a:latin typeface="FiraGO" panose="020B0503050000020004" pitchFamily="34" charset="0"/>
                        </a:rPr>
                        <a:t>Breytingargjald 1,3% af mánaðarlaunum</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363196601"/>
                  </a:ext>
                </a:extLst>
              </a:tr>
            </a:tbl>
          </a:graphicData>
        </a:graphic>
      </p:graphicFrame>
    </p:spTree>
    <p:extLst>
      <p:ext uri="{BB962C8B-B14F-4D97-AF65-F5344CB8AC3E}">
        <p14:creationId xmlns:p14="http://schemas.microsoft.com/office/powerpoint/2010/main" val="734192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lock&#10;&#10;Description automatically generated">
            <a:extLst>
              <a:ext uri="{FF2B5EF4-FFF2-40B4-BE49-F238E27FC236}">
                <a16:creationId xmlns:a16="http://schemas.microsoft.com/office/drawing/2014/main" id="{711CB419-CE8A-434C-AD6E-677B1E00FC87}"/>
              </a:ext>
            </a:extLst>
          </p:cNvPr>
          <p:cNvPicPr>
            <a:picLocks noChangeAspect="1"/>
          </p:cNvPicPr>
          <p:nvPr/>
        </p:nvPicPr>
        <p:blipFill>
          <a:blip r:embed="rId2"/>
          <a:stretch>
            <a:fillRect/>
          </a:stretch>
        </p:blipFill>
        <p:spPr>
          <a:xfrm>
            <a:off x="106680" y="-274230"/>
            <a:ext cx="12192000" cy="6858000"/>
          </a:xfrm>
          <a:prstGeom prst="rect">
            <a:avLst/>
          </a:prstGeom>
        </p:spPr>
      </p:pic>
      <p:sp>
        <p:nvSpPr>
          <p:cNvPr id="5" name="Text Placeholder 4">
            <a:extLst>
              <a:ext uri="{FF2B5EF4-FFF2-40B4-BE49-F238E27FC236}">
                <a16:creationId xmlns:a16="http://schemas.microsoft.com/office/drawing/2014/main" id="{2A7A135A-C741-4542-8664-141FB8F21C29}"/>
              </a:ext>
            </a:extLst>
          </p:cNvPr>
          <p:cNvSpPr>
            <a:spLocks noGrp="1"/>
          </p:cNvSpPr>
          <p:nvPr>
            <p:ph type="body" sz="quarter" idx="10"/>
          </p:nvPr>
        </p:nvSpPr>
        <p:spPr>
          <a:xfrm>
            <a:off x="1436235" y="2776990"/>
            <a:ext cx="3772579" cy="1304019"/>
          </a:xfrm>
        </p:spPr>
        <p:txBody>
          <a:bodyPr/>
          <a:lstStyle/>
          <a:p>
            <a:r>
              <a:rPr lang="en-GB" dirty="0"/>
              <a:t>Bakvaktir</a:t>
            </a:r>
            <a:endParaRPr lang="en-IS" dirty="0"/>
          </a:p>
        </p:txBody>
      </p:sp>
    </p:spTree>
    <p:extLst>
      <p:ext uri="{BB962C8B-B14F-4D97-AF65-F5344CB8AC3E}">
        <p14:creationId xmlns:p14="http://schemas.microsoft.com/office/powerpoint/2010/main" val="1712244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3FBA5B-4D8C-4AE1-A14A-A3C1BBDD7FDA}"/>
              </a:ext>
            </a:extLst>
          </p:cNvPr>
          <p:cNvSpPr>
            <a:spLocks noGrp="1"/>
          </p:cNvSpPr>
          <p:nvPr>
            <p:ph type="body" sz="quarter" idx="12"/>
          </p:nvPr>
        </p:nvSpPr>
        <p:spPr/>
        <p:txBody>
          <a:bodyPr/>
          <a:lstStyle/>
          <a:p>
            <a:r>
              <a:rPr lang="is-IS" dirty="0"/>
              <a:t>Bakvaktir</a:t>
            </a:r>
          </a:p>
        </p:txBody>
      </p:sp>
      <p:sp>
        <p:nvSpPr>
          <p:cNvPr id="3" name="Text Placeholder 2">
            <a:extLst>
              <a:ext uri="{FF2B5EF4-FFF2-40B4-BE49-F238E27FC236}">
                <a16:creationId xmlns:a16="http://schemas.microsoft.com/office/drawing/2014/main" id="{BCC5C3D7-BB7C-4D9D-BCC8-42E6B62F0A21}"/>
              </a:ext>
            </a:extLst>
          </p:cNvPr>
          <p:cNvSpPr>
            <a:spLocks noGrp="1"/>
          </p:cNvSpPr>
          <p:nvPr>
            <p:ph type="body" sz="quarter" idx="13"/>
          </p:nvPr>
        </p:nvSpPr>
        <p:spPr>
          <a:xfrm>
            <a:off x="1074738" y="2076450"/>
            <a:ext cx="6011862" cy="4592638"/>
          </a:xfrm>
        </p:spPr>
        <p:txBody>
          <a:bodyPr/>
          <a:lstStyle/>
          <a:p>
            <a:pPr marL="285750" indent="-285750">
              <a:buFont typeface="Arial" panose="020B0604020202020204" pitchFamily="34" charset="0"/>
              <a:buChar char="•"/>
            </a:pPr>
            <a:r>
              <a:rPr lang="is-IS" sz="2000" noProof="0" dirty="0"/>
              <a:t>Með bakvakt er átt við að starfsmaður sé ekki við störf en reiðubúinn til að sinna útkalli. </a:t>
            </a:r>
          </a:p>
          <a:p>
            <a:pPr marL="285750" indent="-285750">
              <a:buFont typeface="Arial" panose="020B0604020202020204" pitchFamily="34" charset="0"/>
              <a:buChar char="•"/>
            </a:pPr>
            <a:r>
              <a:rPr lang="is-IS" sz="2000" noProof="0" dirty="0"/>
              <a:t>Bakvaktaálag fellur niður þann tíma sem yfirvinnukaup er greitt.</a:t>
            </a:r>
          </a:p>
          <a:p>
            <a:pPr marL="285750" indent="-285750">
              <a:buFont typeface="Arial" panose="020B0604020202020204" pitchFamily="34" charset="0"/>
              <a:buChar char="•"/>
            </a:pPr>
            <a:r>
              <a:rPr lang="is-IS" sz="2000" noProof="0" dirty="0"/>
              <a:t>Það telst ekki bakvakt ef starfsmaður dvelst á vinnustað að beiðni yfirmanns. </a:t>
            </a:r>
          </a:p>
          <a:p>
            <a:endParaRPr lang="is-IS" sz="2000" dirty="0"/>
          </a:p>
        </p:txBody>
      </p:sp>
      <p:pic>
        <p:nvPicPr>
          <p:cNvPr id="5" name="Picture 4" descr="A screenshot of a video game&#10;&#10;Description automatically generated with low confidence">
            <a:extLst>
              <a:ext uri="{FF2B5EF4-FFF2-40B4-BE49-F238E27FC236}">
                <a16:creationId xmlns:a16="http://schemas.microsoft.com/office/drawing/2014/main" id="{041091F9-2D52-4F6F-BA76-4D5A9F18AF5F}"/>
              </a:ext>
            </a:extLst>
          </p:cNvPr>
          <p:cNvPicPr>
            <a:picLocks noChangeAspect="1"/>
          </p:cNvPicPr>
          <p:nvPr/>
        </p:nvPicPr>
        <p:blipFill>
          <a:blip r:embed="rId2"/>
          <a:stretch>
            <a:fillRect/>
          </a:stretch>
        </p:blipFill>
        <p:spPr>
          <a:xfrm>
            <a:off x="7277100" y="1283109"/>
            <a:ext cx="4448175" cy="4448175"/>
          </a:xfrm>
          <a:prstGeom prst="rect">
            <a:avLst/>
          </a:prstGeom>
        </p:spPr>
      </p:pic>
    </p:spTree>
    <p:extLst>
      <p:ext uri="{BB962C8B-B14F-4D97-AF65-F5344CB8AC3E}">
        <p14:creationId xmlns:p14="http://schemas.microsoft.com/office/powerpoint/2010/main" val="1243562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gn, room, shirt&#10;&#10;Description automatically generated">
            <a:extLst>
              <a:ext uri="{FF2B5EF4-FFF2-40B4-BE49-F238E27FC236}">
                <a16:creationId xmlns:a16="http://schemas.microsoft.com/office/drawing/2014/main" id="{57D7409C-1DB5-DC4B-8F9D-64DC0726391F}"/>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81469C6B-F04F-D948-AF56-8B1404C282E5}"/>
              </a:ext>
            </a:extLst>
          </p:cNvPr>
          <p:cNvSpPr>
            <a:spLocks noGrp="1"/>
          </p:cNvSpPr>
          <p:nvPr>
            <p:ph type="body" sz="quarter" idx="12"/>
          </p:nvPr>
        </p:nvSpPr>
        <p:spPr/>
        <p:txBody>
          <a:bodyPr/>
          <a:lstStyle/>
          <a:p>
            <a:r>
              <a:rPr lang="en-GB" dirty="0"/>
              <a:t>Vinnutími</a:t>
            </a:r>
            <a:endParaRPr lang="en-IS"/>
          </a:p>
        </p:txBody>
      </p:sp>
      <p:sp>
        <p:nvSpPr>
          <p:cNvPr id="3" name="Text Placeholder 2">
            <a:extLst>
              <a:ext uri="{FF2B5EF4-FFF2-40B4-BE49-F238E27FC236}">
                <a16:creationId xmlns:a16="http://schemas.microsoft.com/office/drawing/2014/main" id="{E57D6288-CE19-084D-825C-3E1596C0CB79}"/>
              </a:ext>
            </a:extLst>
          </p:cNvPr>
          <p:cNvSpPr>
            <a:spLocks noGrp="1"/>
          </p:cNvSpPr>
          <p:nvPr>
            <p:ph type="body" sz="quarter" idx="13"/>
          </p:nvPr>
        </p:nvSpPr>
        <p:spPr>
          <a:xfrm>
            <a:off x="1141413" y="1838325"/>
            <a:ext cx="4762998" cy="4592638"/>
          </a:xfrm>
        </p:spPr>
        <p:txBody>
          <a:bodyPr/>
          <a:lstStyle/>
          <a:p>
            <a:r>
              <a:rPr lang="en-GB" dirty="0"/>
              <a:t>Vinnutími vaktavinnufólks styttist úr 40 í 36 </a:t>
            </a:r>
            <a:br>
              <a:rPr lang="en-GB" dirty="0"/>
            </a:br>
            <a:r>
              <a:rPr lang="en-GB" dirty="0"/>
              <a:t>virkar stundir á viku eða úr 173,33 í 156 klukkustundir að meðaltali á mánuði.</a:t>
            </a:r>
            <a:endParaRPr lang="en-IS" dirty="0"/>
          </a:p>
        </p:txBody>
      </p:sp>
    </p:spTree>
    <p:extLst>
      <p:ext uri="{BB962C8B-B14F-4D97-AF65-F5344CB8AC3E}">
        <p14:creationId xmlns:p14="http://schemas.microsoft.com/office/powerpoint/2010/main" val="1973373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0E14F0-1B5D-47F0-BD9A-3462D85A9713}"/>
              </a:ext>
            </a:extLst>
          </p:cNvPr>
          <p:cNvSpPr>
            <a:spLocks noGrp="1"/>
          </p:cNvSpPr>
          <p:nvPr>
            <p:ph type="body" sz="quarter" idx="12"/>
          </p:nvPr>
        </p:nvSpPr>
        <p:spPr>
          <a:xfrm>
            <a:off x="1141590" y="488096"/>
            <a:ext cx="9901547" cy="789927"/>
          </a:xfrm>
        </p:spPr>
        <p:txBody>
          <a:bodyPr/>
          <a:lstStyle/>
          <a:p>
            <a:r>
              <a:rPr lang="is-IS" dirty="0"/>
              <a:t>Bakvaktir – hvað breytist?  </a:t>
            </a:r>
          </a:p>
          <a:p>
            <a:r>
              <a:rPr lang="is-IS" sz="2800" dirty="0"/>
              <a:t>Ein ný launategund</a:t>
            </a:r>
            <a:endParaRPr lang="is-IS" dirty="0"/>
          </a:p>
        </p:txBody>
      </p:sp>
      <p:sp>
        <p:nvSpPr>
          <p:cNvPr id="3" name="Text Placeholder 2">
            <a:extLst>
              <a:ext uri="{FF2B5EF4-FFF2-40B4-BE49-F238E27FC236}">
                <a16:creationId xmlns:a16="http://schemas.microsoft.com/office/drawing/2014/main" id="{CBEBA4CF-6A40-42CC-A91D-01731DF7E72D}"/>
              </a:ext>
            </a:extLst>
          </p:cNvPr>
          <p:cNvSpPr>
            <a:spLocks noGrp="1"/>
          </p:cNvSpPr>
          <p:nvPr>
            <p:ph type="body" sz="quarter" idx="13"/>
          </p:nvPr>
        </p:nvSpPr>
        <p:spPr>
          <a:xfrm>
            <a:off x="1141589" y="1619251"/>
            <a:ext cx="10736085" cy="4095750"/>
          </a:xfrm>
        </p:spPr>
        <p:txBody>
          <a:bodyPr/>
          <a:lstStyle/>
          <a:p>
            <a:pPr algn="just">
              <a:lnSpc>
                <a:spcPct val="150000"/>
              </a:lnSpc>
              <a:spcBef>
                <a:spcPts val="0"/>
              </a:spcBef>
            </a:pPr>
            <a:r>
              <a:rPr lang="is-IS" sz="2000" dirty="0">
                <a:effectLst/>
                <a:latin typeface="FiraGO Book"/>
                <a:ea typeface="Times New Roman" panose="02020603050405020304" pitchFamily="18" charset="0"/>
                <a:cs typeface="Times New Roman" panose="02020603050405020304" pitchFamily="18" charset="0"/>
              </a:rPr>
              <a:t>1.6.2	Greiðsla fyrir bakvaktir skal reiknast af dagvinnukaupi sbr. gr. 1.4.1 með eftirtöldum hætti:</a:t>
            </a:r>
          </a:p>
          <a:p>
            <a:pPr algn="just">
              <a:lnSpc>
                <a:spcPts val="1300"/>
              </a:lnSpc>
              <a:spcBef>
                <a:spcPts val="600"/>
              </a:spcBef>
            </a:pPr>
            <a:endParaRPr lang="is-IS"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spcBef>
                <a:spcPts val="600"/>
              </a:spcBef>
            </a:pPr>
            <a:r>
              <a:rPr lang="is-IS" sz="1800" dirty="0">
                <a:effectLst/>
                <a:latin typeface="Calibri" panose="020F0502020204030204" pitchFamily="34" charset="0"/>
                <a:ea typeface="Times New Roman" panose="02020603050405020304" pitchFamily="18" charset="0"/>
                <a:cs typeface="Times New Roman" panose="02020603050405020304" pitchFamily="18" charset="0"/>
              </a:rPr>
              <a:t>33,33%	kl. 17:00 - 24:00 mánudaga - fimmtudaga</a:t>
            </a:r>
            <a:endParaRPr lang="is-IS"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pPr>
            <a:r>
              <a:rPr lang="is-IS" sz="1800" dirty="0">
                <a:effectLst/>
                <a:latin typeface="Calibri" panose="020F0502020204030204" pitchFamily="34" charset="0"/>
                <a:ea typeface="Times New Roman" panose="02020603050405020304" pitchFamily="18" charset="0"/>
                <a:cs typeface="Times New Roman" panose="02020603050405020304" pitchFamily="18" charset="0"/>
              </a:rPr>
              <a:t>45,00%	kl. 17:00 - 24:00 föstudaga</a:t>
            </a:r>
            <a:endParaRPr lang="is-IS"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pPr>
            <a:r>
              <a:rPr lang="is-IS" sz="1800" dirty="0">
                <a:effectLst/>
                <a:latin typeface="Calibri" panose="020F0502020204030204" pitchFamily="34" charset="0"/>
                <a:ea typeface="Times New Roman" panose="02020603050405020304" pitchFamily="18" charset="0"/>
                <a:cs typeface="Times New Roman" panose="02020603050405020304" pitchFamily="18" charset="0"/>
              </a:rPr>
              <a:t>45,00% 	kl. 00:00 - 08:00 mánudaga</a:t>
            </a:r>
            <a:endParaRPr lang="is-IS"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pPr>
            <a:r>
              <a:rPr lang="is-IS" sz="1800" dirty="0">
                <a:effectLst/>
                <a:latin typeface="Calibri" panose="020F0502020204030204" pitchFamily="34" charset="0"/>
                <a:ea typeface="Times New Roman" panose="02020603050405020304" pitchFamily="18" charset="0"/>
                <a:cs typeface="Times New Roman" panose="02020603050405020304" pitchFamily="18" charset="0"/>
              </a:rPr>
              <a:t>33,33% 	kl. 00:00 - 08:00 þriðjudaga - föstudaga</a:t>
            </a:r>
            <a:endParaRPr lang="is-IS"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pPr>
            <a:r>
              <a:rPr lang="is-IS" sz="1800" dirty="0">
                <a:effectLst/>
                <a:latin typeface="Calibri" panose="020F0502020204030204" pitchFamily="34" charset="0"/>
                <a:ea typeface="Times New Roman" panose="02020603050405020304" pitchFamily="18" charset="0"/>
                <a:cs typeface="Times New Roman" panose="02020603050405020304" pitchFamily="18" charset="0"/>
              </a:rPr>
              <a:t>45,00% 	kl. 00:00 - 24:00 laugard., sunnud. og sérstaka frídaga</a:t>
            </a:r>
            <a:endParaRPr lang="is-IS" sz="18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pPr>
            <a:r>
              <a:rPr lang="is-IS" sz="1800" dirty="0">
                <a:effectLst/>
                <a:latin typeface="Calibri" panose="020F0502020204030204" pitchFamily="34" charset="0"/>
                <a:ea typeface="Times New Roman" panose="02020603050405020304" pitchFamily="18" charset="0"/>
                <a:cs typeface="Times New Roman" panose="02020603050405020304" pitchFamily="18" charset="0"/>
              </a:rPr>
              <a:t>90,00% 	kl. 00:00 - 24:00 stórhátíðardaga sbr. gr. 2.1.4.3, </a:t>
            </a:r>
          </a:p>
          <a:p>
            <a:pPr algn="just">
              <a:lnSpc>
                <a:spcPct val="100000"/>
              </a:lnSpc>
            </a:pPr>
            <a:r>
              <a:rPr lang="is-I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120% 	kl. 16:00 - 24:00 á aðfangadag og gamlársdag </a:t>
            </a:r>
          </a:p>
          <a:p>
            <a:pPr algn="just">
              <a:lnSpc>
                <a:spcPct val="100000"/>
              </a:lnSpc>
            </a:pPr>
            <a:r>
              <a:rPr lang="is-I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120%	kl. 00:00 – 08:00 á jóladag og nýársdag </a:t>
            </a:r>
          </a:p>
        </p:txBody>
      </p:sp>
      <p:sp>
        <p:nvSpPr>
          <p:cNvPr id="4" name="Text Placeholder 2">
            <a:extLst>
              <a:ext uri="{FF2B5EF4-FFF2-40B4-BE49-F238E27FC236}">
                <a16:creationId xmlns:a16="http://schemas.microsoft.com/office/drawing/2014/main" id="{BD6C3FD6-3809-450C-8037-579D7313757D}"/>
              </a:ext>
            </a:extLst>
          </p:cNvPr>
          <p:cNvSpPr txBox="1">
            <a:spLocks/>
          </p:cNvSpPr>
          <p:nvPr/>
        </p:nvSpPr>
        <p:spPr>
          <a:xfrm>
            <a:off x="1141590" y="6204191"/>
            <a:ext cx="10307460" cy="482360"/>
          </a:xfrm>
          <a:prstGeom prst="rect">
            <a:avLst/>
          </a:prstGeom>
          <a:solidFill>
            <a:srgbClr val="CBE4CE"/>
          </a:solidFill>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s-IS" sz="2000" dirty="0">
                <a:latin typeface="Calibri" panose="020F0502020204030204" pitchFamily="34" charset="0"/>
                <a:ea typeface="Calibri" panose="020F0502020204030204" pitchFamily="34" charset="0"/>
                <a:cs typeface="Calibri" panose="020F0502020204030204" pitchFamily="34" charset="0"/>
              </a:rPr>
              <a:t>Brot úr klst. greiðist hlutfallslega. Um greiðslur fyrir útköll á bakvakt gilda gr. 2.3.3.1 og 2.3.3.2.</a:t>
            </a:r>
            <a:endParaRPr lang="is-IS" sz="2000" dirty="0">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99CB3763-010A-4D14-B931-AF29EF06664B}"/>
              </a:ext>
            </a:extLst>
          </p:cNvPr>
          <p:cNvPicPr>
            <a:picLocks noChangeAspect="1"/>
          </p:cNvPicPr>
          <p:nvPr/>
        </p:nvPicPr>
        <p:blipFill>
          <a:blip r:embed="rId3"/>
          <a:stretch>
            <a:fillRect/>
          </a:stretch>
        </p:blipFill>
        <p:spPr>
          <a:xfrm>
            <a:off x="8406377" y="2476500"/>
            <a:ext cx="2852327" cy="2853696"/>
          </a:xfrm>
          <a:prstGeom prst="rect">
            <a:avLst/>
          </a:prstGeom>
        </p:spPr>
      </p:pic>
      <p:sp>
        <p:nvSpPr>
          <p:cNvPr id="7" name="Text Placeholder 2">
            <a:extLst>
              <a:ext uri="{FF2B5EF4-FFF2-40B4-BE49-F238E27FC236}">
                <a16:creationId xmlns:a16="http://schemas.microsoft.com/office/drawing/2014/main" id="{BD52CF6D-E5E7-4DA4-A012-1A5B7D627FD2}"/>
              </a:ext>
            </a:extLst>
          </p:cNvPr>
          <p:cNvSpPr txBox="1">
            <a:spLocks/>
          </p:cNvSpPr>
          <p:nvPr/>
        </p:nvSpPr>
        <p:spPr>
          <a:xfrm>
            <a:off x="1141590" y="5579549"/>
            <a:ext cx="7636650" cy="482360"/>
          </a:xfrm>
          <a:prstGeom prst="rect">
            <a:avLst/>
          </a:prstGeom>
          <a:solidFill>
            <a:srgbClr val="CBE4CE"/>
          </a:solidFill>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s-IS" sz="2000" dirty="0">
                <a:latin typeface="Calibri" panose="020F0502020204030204" pitchFamily="34" charset="0"/>
                <a:ea typeface="Calibri" panose="020F0502020204030204" pitchFamily="34" charset="0"/>
                <a:cs typeface="Calibri" panose="020F0502020204030204" pitchFamily="34" charset="0"/>
              </a:rPr>
              <a:t>Dagvinnuhlutfall er 0,632% af vaktaálagi en ekki 0,615% eins og áður var</a:t>
            </a:r>
            <a:endParaRPr lang="is-I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7590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704640-90F6-4F80-93F0-A90516C3F908}"/>
              </a:ext>
            </a:extLst>
          </p:cNvPr>
          <p:cNvSpPr>
            <a:spLocks noGrp="1"/>
          </p:cNvSpPr>
          <p:nvPr>
            <p:ph type="body" sz="quarter" idx="12"/>
          </p:nvPr>
        </p:nvSpPr>
        <p:spPr>
          <a:xfrm>
            <a:off x="1145226" y="608012"/>
            <a:ext cx="9901547" cy="789927"/>
          </a:xfrm>
        </p:spPr>
        <p:txBody>
          <a:bodyPr/>
          <a:lstStyle/>
          <a:p>
            <a:r>
              <a:rPr lang="is-IS" dirty="0"/>
              <a:t>Frí í stað greiðslu bakvaktarálags</a:t>
            </a:r>
          </a:p>
        </p:txBody>
      </p:sp>
      <p:sp>
        <p:nvSpPr>
          <p:cNvPr id="3" name="Text Placeholder 2">
            <a:extLst>
              <a:ext uri="{FF2B5EF4-FFF2-40B4-BE49-F238E27FC236}">
                <a16:creationId xmlns:a16="http://schemas.microsoft.com/office/drawing/2014/main" id="{2F3A5146-A836-4A39-B5F3-5370E7D6629F}"/>
              </a:ext>
            </a:extLst>
          </p:cNvPr>
          <p:cNvSpPr>
            <a:spLocks noGrp="1"/>
          </p:cNvSpPr>
          <p:nvPr>
            <p:ph type="body" sz="quarter" idx="13"/>
          </p:nvPr>
        </p:nvSpPr>
        <p:spPr>
          <a:xfrm>
            <a:off x="1145225" y="2038350"/>
            <a:ext cx="6266793" cy="4592638"/>
          </a:xfrm>
        </p:spPr>
        <p:txBody>
          <a:bodyPr/>
          <a:lstStyle/>
          <a:p>
            <a:r>
              <a:rPr lang="is-IS" sz="2000" dirty="0"/>
              <a:t>Starfsmaður getur líka breytt bakvaktagreiðslum í frí.</a:t>
            </a:r>
          </a:p>
          <a:p>
            <a:endParaRPr lang="is-IS" sz="2000" dirty="0"/>
          </a:p>
          <a:p>
            <a:pPr lvl="1"/>
            <a:r>
              <a:rPr lang="is-IS" sz="2000" dirty="0"/>
              <a:t>20 mínútna frí jafngildir 33,33% vaktaálagi,</a:t>
            </a:r>
          </a:p>
          <a:p>
            <a:pPr lvl="1"/>
            <a:r>
              <a:rPr lang="is-IS" sz="2000" dirty="0"/>
              <a:t>27 mínútna frí jafngildir 45% vaktaálagi,</a:t>
            </a:r>
          </a:p>
          <a:p>
            <a:pPr lvl="1"/>
            <a:r>
              <a:rPr lang="is-IS" sz="2000" dirty="0"/>
              <a:t>54 mínútna frí jafngildir 90% vaktaálagi,</a:t>
            </a:r>
          </a:p>
          <a:p>
            <a:pPr lvl="1"/>
            <a:r>
              <a:rPr lang="is-IS" sz="2000" dirty="0">
                <a:solidFill>
                  <a:srgbClr val="FF0000"/>
                </a:solidFill>
              </a:rPr>
              <a:t>72 mínútna frí jafngildir 120% vaktaálagi (nýtt)</a:t>
            </a:r>
          </a:p>
          <a:p>
            <a:pPr lvl="1"/>
            <a:endParaRPr lang="is-IS" sz="2000" dirty="0"/>
          </a:p>
          <a:p>
            <a:r>
              <a:rPr lang="is-IS" sz="2000" dirty="0"/>
              <a:t>Þetta er undantekning. </a:t>
            </a:r>
            <a:br>
              <a:rPr lang="is-IS" sz="2000" dirty="0"/>
            </a:br>
            <a:r>
              <a:rPr lang="is-IS" sz="2000" dirty="0"/>
              <a:t>Algengast er að álagið sé greitt.</a:t>
            </a:r>
          </a:p>
          <a:p>
            <a:endParaRPr lang="is-IS" sz="2000" dirty="0"/>
          </a:p>
        </p:txBody>
      </p:sp>
      <p:pic>
        <p:nvPicPr>
          <p:cNvPr id="5" name="Picture 4" descr="Arrow&#10;&#10;Description automatically generated with medium confidence">
            <a:extLst>
              <a:ext uri="{FF2B5EF4-FFF2-40B4-BE49-F238E27FC236}">
                <a16:creationId xmlns:a16="http://schemas.microsoft.com/office/drawing/2014/main" id="{F272F31C-C4E5-446D-8041-0595D1372FE3}"/>
              </a:ext>
            </a:extLst>
          </p:cNvPr>
          <p:cNvPicPr>
            <a:picLocks noChangeAspect="1"/>
          </p:cNvPicPr>
          <p:nvPr/>
        </p:nvPicPr>
        <p:blipFill>
          <a:blip r:embed="rId3"/>
          <a:stretch>
            <a:fillRect/>
          </a:stretch>
        </p:blipFill>
        <p:spPr>
          <a:xfrm>
            <a:off x="7939653" y="1800320"/>
            <a:ext cx="2975998" cy="2977426"/>
          </a:xfrm>
          <a:prstGeom prst="rect">
            <a:avLst/>
          </a:prstGeom>
        </p:spPr>
      </p:pic>
    </p:spTree>
    <p:extLst>
      <p:ext uri="{BB962C8B-B14F-4D97-AF65-F5344CB8AC3E}">
        <p14:creationId xmlns:p14="http://schemas.microsoft.com/office/powerpoint/2010/main" val="605736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C4E9FC-86EC-4EB1-96C4-71B9D62E169D}"/>
              </a:ext>
            </a:extLst>
          </p:cNvPr>
          <p:cNvSpPr>
            <a:spLocks noGrp="1"/>
          </p:cNvSpPr>
          <p:nvPr>
            <p:ph type="body" sz="quarter" idx="12"/>
          </p:nvPr>
        </p:nvSpPr>
        <p:spPr>
          <a:xfrm>
            <a:off x="1141413" y="534048"/>
            <a:ext cx="9901547" cy="789927"/>
          </a:xfrm>
        </p:spPr>
        <p:txBody>
          <a:bodyPr/>
          <a:lstStyle/>
          <a:p>
            <a:r>
              <a:rPr lang="is-IS" dirty="0"/>
              <a:t>Eyður í vinnutíma </a:t>
            </a:r>
          </a:p>
        </p:txBody>
      </p:sp>
      <p:sp>
        <p:nvSpPr>
          <p:cNvPr id="3" name="Text Placeholder 2">
            <a:extLst>
              <a:ext uri="{FF2B5EF4-FFF2-40B4-BE49-F238E27FC236}">
                <a16:creationId xmlns:a16="http://schemas.microsoft.com/office/drawing/2014/main" id="{E5C9AAFB-9EC8-4D64-91E8-42CD089D9647}"/>
              </a:ext>
            </a:extLst>
          </p:cNvPr>
          <p:cNvSpPr>
            <a:spLocks noGrp="1"/>
          </p:cNvSpPr>
          <p:nvPr>
            <p:ph type="body" sz="quarter" idx="13"/>
          </p:nvPr>
        </p:nvSpPr>
        <p:spPr>
          <a:xfrm>
            <a:off x="1141412" y="1400175"/>
            <a:ext cx="8798653" cy="2809875"/>
          </a:xfrm>
        </p:spPr>
        <p:txBody>
          <a:bodyPr/>
          <a:lstStyle/>
          <a:p>
            <a:r>
              <a:rPr lang="is-IS" sz="2000" dirty="0"/>
              <a:t>Vinnutími skal vera samfelldur eftir því sem við verður komið (gr. 1.6.3). </a:t>
            </a:r>
          </a:p>
          <a:p>
            <a:r>
              <a:rPr lang="is-IS" sz="2000" dirty="0"/>
              <a:t>Greiða skal fyrir eyður í vinnutíma með vaktaálagi, skv. gr. 1.6.1.</a:t>
            </a:r>
            <a:br>
              <a:rPr lang="is-IS" sz="2000" dirty="0"/>
            </a:br>
            <a:r>
              <a:rPr lang="is-IS" sz="2000" b="1" dirty="0"/>
              <a:t>Þannig að álagslaunategundum fjölgar sem nemur fjölgun vaktaálaga. </a:t>
            </a:r>
            <a:endParaRPr lang="is-IS" sz="2000" dirty="0"/>
          </a:p>
          <a:p>
            <a:r>
              <a:rPr lang="is-IS" sz="2000" dirty="0"/>
              <a:t>Vinnutímaeyða (heitir launategundin hjá ríkinu)</a:t>
            </a:r>
          </a:p>
          <a:p>
            <a:r>
              <a:rPr lang="is-IS" sz="2000" dirty="0"/>
              <a:t>Þó er svona hlé væntanlega ekki gert á vinnu að næturlagi.</a:t>
            </a:r>
          </a:p>
          <a:p>
            <a:endParaRPr lang="is-IS" dirty="0"/>
          </a:p>
        </p:txBody>
      </p:sp>
      <p:sp>
        <p:nvSpPr>
          <p:cNvPr id="4" name="Text Placeholder 2">
            <a:extLst>
              <a:ext uri="{FF2B5EF4-FFF2-40B4-BE49-F238E27FC236}">
                <a16:creationId xmlns:a16="http://schemas.microsoft.com/office/drawing/2014/main" id="{DA9E1968-E791-4C13-A4E9-BB3431C05423}"/>
              </a:ext>
            </a:extLst>
          </p:cNvPr>
          <p:cNvSpPr txBox="1">
            <a:spLocks/>
          </p:cNvSpPr>
          <p:nvPr/>
        </p:nvSpPr>
        <p:spPr>
          <a:xfrm>
            <a:off x="1141412" y="3850483"/>
            <a:ext cx="5630862" cy="2238345"/>
          </a:xfrm>
          <a:prstGeom prst="rect">
            <a:avLst/>
          </a:prstGeom>
          <a:solidFill>
            <a:srgbClr val="E4F8E7"/>
          </a:solidFill>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s-IS" sz="2000" b="1" dirty="0"/>
              <a:t>Dæmi: </a:t>
            </a:r>
          </a:p>
          <a:p>
            <a:r>
              <a:rPr lang="is-IS" sz="2000" dirty="0"/>
              <a:t>Starfsmaður er á vakt kl. 8-12, fer svo heim og mætir aftur á vakt kl. 16 sama dag. Þá fær hann greitt álag vegna vinnutímaeyðu  fyrir tímann á milli kl. 12 til kl. 16. miðað við dagagerð og tíma sólarhrings.</a:t>
            </a:r>
            <a:endParaRPr lang="en-US" sz="2000" dirty="0"/>
          </a:p>
          <a:p>
            <a:endParaRPr lang="is-IS" dirty="0"/>
          </a:p>
        </p:txBody>
      </p:sp>
      <p:pic>
        <p:nvPicPr>
          <p:cNvPr id="6" name="Picture 5" descr="Icon&#10;&#10;Description automatically generated">
            <a:extLst>
              <a:ext uri="{FF2B5EF4-FFF2-40B4-BE49-F238E27FC236}">
                <a16:creationId xmlns:a16="http://schemas.microsoft.com/office/drawing/2014/main" id="{0AA1C12D-1457-4670-9855-FC49C5AF6A52}"/>
              </a:ext>
            </a:extLst>
          </p:cNvPr>
          <p:cNvPicPr>
            <a:picLocks noChangeAspect="1"/>
          </p:cNvPicPr>
          <p:nvPr/>
        </p:nvPicPr>
        <p:blipFill>
          <a:blip r:embed="rId3"/>
          <a:stretch>
            <a:fillRect/>
          </a:stretch>
        </p:blipFill>
        <p:spPr>
          <a:xfrm>
            <a:off x="7930061" y="2152172"/>
            <a:ext cx="3650936" cy="3650936"/>
          </a:xfrm>
          <a:prstGeom prst="rect">
            <a:avLst/>
          </a:prstGeom>
        </p:spPr>
      </p:pic>
    </p:spTree>
    <p:extLst>
      <p:ext uri="{BB962C8B-B14F-4D97-AF65-F5344CB8AC3E}">
        <p14:creationId xmlns:p14="http://schemas.microsoft.com/office/powerpoint/2010/main" val="2505526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lock&#10;&#10;Description automatically generated">
            <a:extLst>
              <a:ext uri="{FF2B5EF4-FFF2-40B4-BE49-F238E27FC236}">
                <a16:creationId xmlns:a16="http://schemas.microsoft.com/office/drawing/2014/main" id="{711CB419-CE8A-434C-AD6E-677B1E00FC87}"/>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2A7A135A-C741-4542-8664-141FB8F21C29}"/>
              </a:ext>
            </a:extLst>
          </p:cNvPr>
          <p:cNvSpPr>
            <a:spLocks noGrp="1"/>
          </p:cNvSpPr>
          <p:nvPr>
            <p:ph type="body" sz="quarter" idx="10"/>
          </p:nvPr>
        </p:nvSpPr>
        <p:spPr>
          <a:xfrm>
            <a:off x="1078095" y="3154770"/>
            <a:ext cx="4526639" cy="1304019"/>
          </a:xfrm>
        </p:spPr>
        <p:txBody>
          <a:bodyPr/>
          <a:lstStyle/>
          <a:p>
            <a:r>
              <a:rPr lang="en-GB" dirty="0"/>
              <a:t>Vinnutími og hvíldartímareglur</a:t>
            </a:r>
            <a:endParaRPr lang="en-IS" dirty="0"/>
          </a:p>
        </p:txBody>
      </p:sp>
    </p:spTree>
    <p:extLst>
      <p:ext uri="{BB962C8B-B14F-4D97-AF65-F5344CB8AC3E}">
        <p14:creationId xmlns:p14="http://schemas.microsoft.com/office/powerpoint/2010/main" val="3890517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4E9C36-FA63-42DE-9245-24AF1CB53007}"/>
              </a:ext>
            </a:extLst>
          </p:cNvPr>
          <p:cNvSpPr>
            <a:spLocks noGrp="1"/>
          </p:cNvSpPr>
          <p:nvPr>
            <p:ph type="body" sz="quarter" idx="12"/>
          </p:nvPr>
        </p:nvSpPr>
        <p:spPr>
          <a:xfrm>
            <a:off x="1145226" y="351258"/>
            <a:ext cx="9901547" cy="789927"/>
          </a:xfrm>
        </p:spPr>
        <p:txBody>
          <a:bodyPr/>
          <a:lstStyle/>
          <a:p>
            <a:r>
              <a:rPr lang="is-IS" dirty="0">
                <a:hlinkClick r:id="rId3">
                  <a:extLst>
                    <a:ext uri="{A12FA001-AC4F-418D-AE19-62706E023703}">
                      <ahyp:hlinkClr xmlns:ahyp="http://schemas.microsoft.com/office/drawing/2018/hyperlinkcolor" val="tx"/>
                    </a:ext>
                  </a:extLst>
                </a:hlinkClick>
              </a:rPr>
              <a:t>Leiðbeiningar stýrihóps </a:t>
            </a:r>
            <a:endParaRPr lang="is-IS" dirty="0"/>
          </a:p>
        </p:txBody>
      </p:sp>
      <p:sp>
        <p:nvSpPr>
          <p:cNvPr id="3" name="Text Placeholder 2">
            <a:extLst>
              <a:ext uri="{FF2B5EF4-FFF2-40B4-BE49-F238E27FC236}">
                <a16:creationId xmlns:a16="http://schemas.microsoft.com/office/drawing/2014/main" id="{0BD31530-C841-4190-83B0-BCF01E1A7267}"/>
              </a:ext>
            </a:extLst>
          </p:cNvPr>
          <p:cNvSpPr>
            <a:spLocks noGrp="1"/>
          </p:cNvSpPr>
          <p:nvPr>
            <p:ph type="body" sz="quarter" idx="13"/>
          </p:nvPr>
        </p:nvSpPr>
        <p:spPr>
          <a:xfrm>
            <a:off x="1145226" y="1229727"/>
            <a:ext cx="6416489" cy="3091719"/>
          </a:xfrm>
        </p:spPr>
        <p:txBody>
          <a:bodyPr/>
          <a:lstStyle/>
          <a:p>
            <a:pPr marL="285750" indent="-285750">
              <a:buFont typeface="Arial" panose="020B0604020202020204" pitchFamily="34" charset="0"/>
              <a:buChar char="•"/>
            </a:pPr>
            <a:r>
              <a:rPr lang="is-IS" sz="2000" dirty="0"/>
              <a:t>Hvíldartímareglur eru settar með hagsmuni starfsfólks að leiðarljósi.</a:t>
            </a:r>
          </a:p>
          <a:p>
            <a:pPr marL="285750" indent="-285750">
              <a:buFont typeface="Arial" panose="020B0604020202020204" pitchFamily="34" charset="0"/>
              <a:buChar char="•"/>
            </a:pPr>
            <a:r>
              <a:rPr lang="is-IS" sz="2000" dirty="0"/>
              <a:t>Hingað til hefur oft verið erfitt að skipuleggja vaktskrá, sérstaklega hjá fólki í fullu starfi, og virða hvíldartíma.</a:t>
            </a:r>
          </a:p>
          <a:p>
            <a:pPr marL="285750" indent="-285750">
              <a:buFont typeface="Arial" panose="020B0604020202020204" pitchFamily="34" charset="0"/>
              <a:buChar char="•"/>
            </a:pPr>
            <a:r>
              <a:rPr lang="is-IS" sz="2000" dirty="0"/>
              <a:t>Með betri vinnutíma verður auðveldara að virða lágmarksreglur um hvíldartíma.</a:t>
            </a:r>
          </a:p>
          <a:p>
            <a:pPr marL="285750" indent="-285750">
              <a:buFont typeface="Arial" panose="020B0604020202020204" pitchFamily="34" charset="0"/>
              <a:buChar char="•"/>
            </a:pPr>
            <a:r>
              <a:rPr lang="is-IS" sz="2000" dirty="0"/>
              <a:t>Mikilvægt er að starfsfólk og stjórnendur þekki reglur og virði þær. </a:t>
            </a:r>
          </a:p>
        </p:txBody>
      </p:sp>
      <p:pic>
        <p:nvPicPr>
          <p:cNvPr id="5" name="Picture 4" descr="A picture containing holding, person, game, standing&#10;&#10;Description automatically generated">
            <a:extLst>
              <a:ext uri="{FF2B5EF4-FFF2-40B4-BE49-F238E27FC236}">
                <a16:creationId xmlns:a16="http://schemas.microsoft.com/office/drawing/2014/main" id="{5F407212-FABF-44EF-8452-A0DF12F8DB74}"/>
              </a:ext>
            </a:extLst>
          </p:cNvPr>
          <p:cNvPicPr>
            <a:picLocks noChangeAspect="1"/>
          </p:cNvPicPr>
          <p:nvPr/>
        </p:nvPicPr>
        <p:blipFill rotWithShape="1">
          <a:blip r:embed="rId4"/>
          <a:srcRect l="19465" r="22399"/>
          <a:stretch/>
        </p:blipFill>
        <p:spPr>
          <a:xfrm>
            <a:off x="8686800" y="1229727"/>
            <a:ext cx="3360420" cy="5780314"/>
          </a:xfrm>
          <a:prstGeom prst="rect">
            <a:avLst/>
          </a:prstGeom>
        </p:spPr>
      </p:pic>
      <p:pic>
        <p:nvPicPr>
          <p:cNvPr id="6" name="Picture 5">
            <a:extLst>
              <a:ext uri="{FF2B5EF4-FFF2-40B4-BE49-F238E27FC236}">
                <a16:creationId xmlns:a16="http://schemas.microsoft.com/office/drawing/2014/main" id="{52069D7A-66B0-49B1-92B6-E0CFD7A19854}"/>
              </a:ext>
            </a:extLst>
          </p:cNvPr>
          <p:cNvPicPr>
            <a:picLocks noChangeAspect="1"/>
          </p:cNvPicPr>
          <p:nvPr/>
        </p:nvPicPr>
        <p:blipFill>
          <a:blip r:embed="rId5"/>
          <a:stretch>
            <a:fillRect/>
          </a:stretch>
        </p:blipFill>
        <p:spPr>
          <a:xfrm>
            <a:off x="1292045" y="4407080"/>
            <a:ext cx="7196223" cy="20996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6872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FC1A38-A690-4732-AD81-4E759016F088}"/>
              </a:ext>
            </a:extLst>
          </p:cNvPr>
          <p:cNvSpPr>
            <a:spLocks noGrp="1"/>
          </p:cNvSpPr>
          <p:nvPr>
            <p:ph type="body" sz="quarter" idx="12"/>
          </p:nvPr>
        </p:nvSpPr>
        <p:spPr/>
        <p:txBody>
          <a:bodyPr/>
          <a:lstStyle/>
          <a:p>
            <a:r>
              <a:rPr lang="is-IS"/>
              <a:t>Meginreglur</a:t>
            </a:r>
          </a:p>
        </p:txBody>
      </p:sp>
      <p:sp>
        <p:nvSpPr>
          <p:cNvPr id="3" name="Text Placeholder 2">
            <a:extLst>
              <a:ext uri="{FF2B5EF4-FFF2-40B4-BE49-F238E27FC236}">
                <a16:creationId xmlns:a16="http://schemas.microsoft.com/office/drawing/2014/main" id="{841E79EE-432B-430B-A1A4-6655D9F40C73}"/>
              </a:ext>
            </a:extLst>
          </p:cNvPr>
          <p:cNvSpPr>
            <a:spLocks noGrp="1"/>
          </p:cNvSpPr>
          <p:nvPr>
            <p:ph type="body" sz="quarter" idx="13"/>
          </p:nvPr>
        </p:nvSpPr>
        <p:spPr>
          <a:xfrm>
            <a:off x="1141413" y="1838325"/>
            <a:ext cx="5827642" cy="4592638"/>
          </a:xfrm>
        </p:spPr>
        <p:txBody>
          <a:bodyPr/>
          <a:lstStyle/>
          <a:p>
            <a:pPr marL="342900" indent="-342900">
              <a:buFont typeface="Arial" panose="020B0604020202020204" pitchFamily="34" charset="0"/>
              <a:buChar char="•"/>
            </a:pPr>
            <a:r>
              <a:rPr lang="is-IS" sz="2000" b="1" dirty="0"/>
              <a:t>Lágmarkshvíld </a:t>
            </a:r>
            <a:r>
              <a:rPr lang="is-IS" sz="2000" dirty="0"/>
              <a:t>á sólarhring 11 tímar samfellt.</a:t>
            </a:r>
          </a:p>
          <a:p>
            <a:pPr marL="342900" indent="-342900">
              <a:buFont typeface="Arial" panose="020B0604020202020204" pitchFamily="34" charset="0"/>
              <a:buChar char="•"/>
            </a:pPr>
            <a:r>
              <a:rPr lang="is-IS" sz="2000" dirty="0"/>
              <a:t>Reiknað frá upphafi vinnudags eða vaktar.</a:t>
            </a:r>
          </a:p>
          <a:p>
            <a:pPr marL="342900" indent="-342900">
              <a:buFont typeface="Arial" panose="020B0604020202020204" pitchFamily="34" charset="0"/>
              <a:buChar char="•"/>
            </a:pPr>
            <a:endParaRPr lang="is-IS" sz="2000" dirty="0"/>
          </a:p>
          <a:p>
            <a:pPr marL="342900" indent="-342900">
              <a:buFont typeface="Arial" panose="020B0604020202020204" pitchFamily="34" charset="0"/>
              <a:buChar char="•"/>
            </a:pPr>
            <a:r>
              <a:rPr lang="is-IS" sz="2000" b="1" dirty="0">
                <a:solidFill>
                  <a:srgbClr val="FF0000"/>
                </a:solidFill>
              </a:rPr>
              <a:t>Mikilvægasta reglan og á ekki að víkja frá henni </a:t>
            </a:r>
            <a:r>
              <a:rPr lang="is-I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við framlagningu vaktaskýrslu</a:t>
            </a:r>
            <a:r>
              <a:rPr lang="is-IS" sz="2000" b="1" dirty="0">
                <a:solidFill>
                  <a:srgbClr val="FF0000"/>
                </a:solidFill>
              </a:rPr>
              <a:t>. </a:t>
            </a:r>
          </a:p>
        </p:txBody>
      </p:sp>
      <p:pic>
        <p:nvPicPr>
          <p:cNvPr id="5" name="Picture 4" descr="A picture containing shirt&#10;&#10;Description automatically generated">
            <a:extLst>
              <a:ext uri="{FF2B5EF4-FFF2-40B4-BE49-F238E27FC236}">
                <a16:creationId xmlns:a16="http://schemas.microsoft.com/office/drawing/2014/main" id="{ABFAF750-022E-454D-8E08-F73FE1B33A76}"/>
              </a:ext>
            </a:extLst>
          </p:cNvPr>
          <p:cNvPicPr>
            <a:picLocks noChangeAspect="1"/>
          </p:cNvPicPr>
          <p:nvPr/>
        </p:nvPicPr>
        <p:blipFill>
          <a:blip r:embed="rId3"/>
          <a:stretch>
            <a:fillRect/>
          </a:stretch>
        </p:blipFill>
        <p:spPr>
          <a:xfrm>
            <a:off x="6969055" y="1407887"/>
            <a:ext cx="5639394" cy="5639394"/>
          </a:xfrm>
          <a:prstGeom prst="rect">
            <a:avLst/>
          </a:prstGeom>
        </p:spPr>
      </p:pic>
      <p:pic>
        <p:nvPicPr>
          <p:cNvPr id="7" name="Picture 6" descr="A picture containing game&#10;&#10;Description automatically generated">
            <a:extLst>
              <a:ext uri="{FF2B5EF4-FFF2-40B4-BE49-F238E27FC236}">
                <a16:creationId xmlns:a16="http://schemas.microsoft.com/office/drawing/2014/main" id="{C88C541C-F61C-43F8-A1BA-FBAF7E5C8970}"/>
              </a:ext>
            </a:extLst>
          </p:cNvPr>
          <p:cNvPicPr>
            <a:picLocks noChangeAspect="1"/>
          </p:cNvPicPr>
          <p:nvPr/>
        </p:nvPicPr>
        <p:blipFill>
          <a:blip r:embed="rId4"/>
          <a:stretch>
            <a:fillRect/>
          </a:stretch>
        </p:blipFill>
        <p:spPr>
          <a:xfrm>
            <a:off x="551542" y="3879538"/>
            <a:ext cx="3167743" cy="3167743"/>
          </a:xfrm>
          <a:prstGeom prst="rect">
            <a:avLst/>
          </a:prstGeom>
        </p:spPr>
      </p:pic>
      <p:pic>
        <p:nvPicPr>
          <p:cNvPr id="9" name="Picture 8" descr="A close up of a logo&#10;&#10;Description automatically generated">
            <a:extLst>
              <a:ext uri="{FF2B5EF4-FFF2-40B4-BE49-F238E27FC236}">
                <a16:creationId xmlns:a16="http://schemas.microsoft.com/office/drawing/2014/main" id="{266E17D1-7108-472F-935B-919920CBBDC3}"/>
              </a:ext>
            </a:extLst>
          </p:cNvPr>
          <p:cNvPicPr>
            <a:picLocks noChangeAspect="1"/>
          </p:cNvPicPr>
          <p:nvPr/>
        </p:nvPicPr>
        <p:blipFill>
          <a:blip r:embed="rId5"/>
          <a:stretch>
            <a:fillRect/>
          </a:stretch>
        </p:blipFill>
        <p:spPr>
          <a:xfrm>
            <a:off x="3410856" y="3797615"/>
            <a:ext cx="3331587" cy="3331587"/>
          </a:xfrm>
          <a:prstGeom prst="rect">
            <a:avLst/>
          </a:prstGeom>
        </p:spPr>
      </p:pic>
    </p:spTree>
    <p:extLst>
      <p:ext uri="{BB962C8B-B14F-4D97-AF65-F5344CB8AC3E}">
        <p14:creationId xmlns:p14="http://schemas.microsoft.com/office/powerpoint/2010/main" val="3641743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C2A3F6-B926-4759-AA40-89782E322170}"/>
              </a:ext>
            </a:extLst>
          </p:cNvPr>
          <p:cNvSpPr>
            <a:spLocks noGrp="1"/>
          </p:cNvSpPr>
          <p:nvPr>
            <p:ph type="body" sz="quarter" idx="12"/>
          </p:nvPr>
        </p:nvSpPr>
        <p:spPr>
          <a:xfrm>
            <a:off x="1263510" y="766226"/>
            <a:ext cx="9930270" cy="789927"/>
          </a:xfrm>
        </p:spPr>
        <p:txBody>
          <a:bodyPr/>
          <a:lstStyle/>
          <a:p>
            <a:r>
              <a:rPr lang="is-IS"/>
              <a:t>Frávik frá daglegri lágmarkshvíld og vikulegur frídagur</a:t>
            </a:r>
          </a:p>
        </p:txBody>
      </p:sp>
      <p:sp>
        <p:nvSpPr>
          <p:cNvPr id="3" name="Text Placeholder 2">
            <a:extLst>
              <a:ext uri="{FF2B5EF4-FFF2-40B4-BE49-F238E27FC236}">
                <a16:creationId xmlns:a16="http://schemas.microsoft.com/office/drawing/2014/main" id="{6677A187-15EC-4910-8539-9F8939532FE9}"/>
              </a:ext>
            </a:extLst>
          </p:cNvPr>
          <p:cNvSpPr>
            <a:spLocks noGrp="1"/>
          </p:cNvSpPr>
          <p:nvPr>
            <p:ph type="body" sz="quarter" idx="13"/>
          </p:nvPr>
        </p:nvSpPr>
        <p:spPr>
          <a:xfrm>
            <a:off x="1141413" y="1838325"/>
            <a:ext cx="4680267" cy="3823335"/>
          </a:xfrm>
        </p:spPr>
        <p:txBody>
          <a:bodyPr/>
          <a:lstStyle/>
          <a:p>
            <a:pPr marL="342900" indent="-342900">
              <a:buFont typeface="Arial" panose="020B0604020202020204" pitchFamily="34" charset="0"/>
              <a:buChar char="•"/>
            </a:pPr>
            <a:r>
              <a:rPr lang="is-IS" sz="2000"/>
              <a:t>Ef upp koma ófyrirséð atvik má einnig stytta hvíld í 8 klst. </a:t>
            </a:r>
          </a:p>
          <a:p>
            <a:pPr marL="800100" lvl="1" indent="-342900">
              <a:buFont typeface="Arial" panose="020B0604020202020204" pitchFamily="34" charset="0"/>
              <a:buChar char="•"/>
            </a:pPr>
            <a:r>
              <a:rPr lang="is-IS" sz="2000"/>
              <a:t>Halda þarf uppi nauðsynlegri öryggis- eða heilbrigðisþjónustu.</a:t>
            </a:r>
          </a:p>
          <a:p>
            <a:pPr marL="800100" lvl="1" indent="-342900">
              <a:buFont typeface="Arial" panose="020B0604020202020204" pitchFamily="34" charset="0"/>
              <a:buChar char="•"/>
            </a:pPr>
            <a:r>
              <a:rPr lang="is-IS" sz="2000"/>
              <a:t>Bjarga þarf verðmætum. </a:t>
            </a:r>
          </a:p>
          <a:p>
            <a:pPr marL="800100" lvl="1" indent="-342900">
              <a:buFont typeface="Arial" panose="020B0604020202020204" pitchFamily="34" charset="0"/>
              <a:buChar char="•"/>
            </a:pPr>
            <a:r>
              <a:rPr lang="is-IS" sz="2000"/>
              <a:t>Slys, náttúruhamfarir.</a:t>
            </a:r>
          </a:p>
          <a:p>
            <a:pPr marL="342900" indent="-342900">
              <a:buFont typeface="Arial" panose="020B0604020202020204" pitchFamily="34" charset="0"/>
              <a:buChar char="•"/>
            </a:pPr>
            <a:r>
              <a:rPr lang="is-IS" sz="2000"/>
              <a:t>Of stutt hvíld milli vakta getur haft alvarleg áhrif á heilsu og öryggi starfsfólks. </a:t>
            </a:r>
          </a:p>
        </p:txBody>
      </p:sp>
      <p:sp>
        <p:nvSpPr>
          <p:cNvPr id="6" name="Text Placeholder 2">
            <a:extLst>
              <a:ext uri="{FF2B5EF4-FFF2-40B4-BE49-F238E27FC236}">
                <a16:creationId xmlns:a16="http://schemas.microsoft.com/office/drawing/2014/main" id="{27EEFDE8-3D87-4AE3-8373-5F99ADFFA2BE}"/>
              </a:ext>
            </a:extLst>
          </p:cNvPr>
          <p:cNvSpPr txBox="1">
            <a:spLocks/>
          </p:cNvSpPr>
          <p:nvPr/>
        </p:nvSpPr>
        <p:spPr>
          <a:xfrm>
            <a:off x="6249918" y="1838325"/>
            <a:ext cx="4943862" cy="3358515"/>
          </a:xfrm>
          <a:prstGeom prst="rect">
            <a:avLst/>
          </a:prstGeom>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000" dirty="0"/>
              <a:t>Á hverju sjö </a:t>
            </a:r>
            <a:r>
              <a:rPr lang="is-IS" sz="2000" dirty="0"/>
              <a:t>daga</a:t>
            </a:r>
            <a:r>
              <a:rPr lang="en-GB" sz="2000" dirty="0"/>
              <a:t> tímabili skal starfsmaður fá minnst einn frídag sem tengist beint daglegum hvíldartíma.</a:t>
            </a:r>
          </a:p>
          <a:p>
            <a:pPr marL="800100" lvl="1" indent="-342900">
              <a:buFont typeface="Arial" panose="020B0604020202020204" pitchFamily="34" charset="0"/>
              <a:buChar char="•"/>
            </a:pPr>
            <a:r>
              <a:rPr lang="en-GB" sz="2000" dirty="0"/>
              <a:t>24 klst. + 11 klst. = 35 klst. </a:t>
            </a:r>
          </a:p>
          <a:p>
            <a:pPr marL="342900" indent="-342900">
              <a:buFont typeface="Arial" panose="020B0604020202020204" pitchFamily="34" charset="0"/>
              <a:buChar char="•"/>
            </a:pPr>
            <a:r>
              <a:rPr lang="en-GB" sz="2000" dirty="0"/>
              <a:t>Almenna reglan er sunnudagur, en heimilt að víkja frá því. </a:t>
            </a:r>
            <a:endParaRPr lang="is-IS" sz="2000" dirty="0"/>
          </a:p>
        </p:txBody>
      </p:sp>
      <p:pic>
        <p:nvPicPr>
          <p:cNvPr id="7" name="Picture 6" descr="A close up of a logo&#10;&#10;Description automatically generated">
            <a:extLst>
              <a:ext uri="{FF2B5EF4-FFF2-40B4-BE49-F238E27FC236}">
                <a16:creationId xmlns:a16="http://schemas.microsoft.com/office/drawing/2014/main" id="{8F60D1BF-97B3-42E0-9B65-AC3420CD6876}"/>
              </a:ext>
            </a:extLst>
          </p:cNvPr>
          <p:cNvPicPr>
            <a:picLocks noChangeAspect="1"/>
          </p:cNvPicPr>
          <p:nvPr/>
        </p:nvPicPr>
        <p:blipFill>
          <a:blip r:embed="rId3"/>
          <a:stretch>
            <a:fillRect/>
          </a:stretch>
        </p:blipFill>
        <p:spPr>
          <a:xfrm>
            <a:off x="6796495" y="3576228"/>
            <a:ext cx="3650526" cy="3650526"/>
          </a:xfrm>
          <a:prstGeom prst="rect">
            <a:avLst/>
          </a:prstGeom>
        </p:spPr>
      </p:pic>
    </p:spTree>
    <p:extLst>
      <p:ext uri="{BB962C8B-B14F-4D97-AF65-F5344CB8AC3E}">
        <p14:creationId xmlns:p14="http://schemas.microsoft.com/office/powerpoint/2010/main" val="3974393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lock&#10;&#10;Description automatically generated">
            <a:extLst>
              <a:ext uri="{FF2B5EF4-FFF2-40B4-BE49-F238E27FC236}">
                <a16:creationId xmlns:a16="http://schemas.microsoft.com/office/drawing/2014/main" id="{711CB419-CE8A-434C-AD6E-677B1E00FC87}"/>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2A7A135A-C741-4542-8664-141FB8F21C29}"/>
              </a:ext>
            </a:extLst>
          </p:cNvPr>
          <p:cNvSpPr>
            <a:spLocks noGrp="1"/>
          </p:cNvSpPr>
          <p:nvPr>
            <p:ph type="body" sz="quarter" idx="10"/>
          </p:nvPr>
        </p:nvSpPr>
        <p:spPr>
          <a:xfrm>
            <a:off x="1078095" y="3154770"/>
            <a:ext cx="4236183" cy="1304019"/>
          </a:xfrm>
        </p:spPr>
        <p:txBody>
          <a:bodyPr/>
          <a:lstStyle/>
          <a:p>
            <a:r>
              <a:rPr lang="en-GB" dirty="0"/>
              <a:t>Skilgreining á vaktavinnumanni</a:t>
            </a:r>
            <a:endParaRPr lang="en-IS" dirty="0"/>
          </a:p>
        </p:txBody>
      </p:sp>
    </p:spTree>
    <p:extLst>
      <p:ext uri="{BB962C8B-B14F-4D97-AF65-F5344CB8AC3E}">
        <p14:creationId xmlns:p14="http://schemas.microsoft.com/office/powerpoint/2010/main" val="900721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ynd 9">
            <a:extLst>
              <a:ext uri="{FF2B5EF4-FFF2-40B4-BE49-F238E27FC236}">
                <a16:creationId xmlns:a16="http://schemas.microsoft.com/office/drawing/2014/main" id="{0474D358-4F97-42EE-B23C-3876F535A4A2}"/>
              </a:ext>
            </a:extLst>
          </p:cNvPr>
          <p:cNvPicPr>
            <a:picLocks noChangeAspect="1"/>
          </p:cNvPicPr>
          <p:nvPr/>
        </p:nvPicPr>
        <p:blipFill>
          <a:blip r:embed="rId2"/>
          <a:stretch>
            <a:fillRect/>
          </a:stretch>
        </p:blipFill>
        <p:spPr>
          <a:xfrm>
            <a:off x="8228956" y="1055852"/>
            <a:ext cx="4195703" cy="4197716"/>
          </a:xfrm>
          <a:prstGeom prst="rect">
            <a:avLst/>
          </a:prstGeom>
        </p:spPr>
      </p:pic>
      <p:pic>
        <p:nvPicPr>
          <p:cNvPr id="2" name="Picture 2" descr="Text, application&#10;&#10;Description automatically generated">
            <a:extLst>
              <a:ext uri="{FF2B5EF4-FFF2-40B4-BE49-F238E27FC236}">
                <a16:creationId xmlns:a16="http://schemas.microsoft.com/office/drawing/2014/main" id="{57A2590B-DC4F-4EB8-915F-F7DC8E89A16D}"/>
              </a:ext>
            </a:extLst>
          </p:cNvPr>
          <p:cNvPicPr>
            <a:picLocks noChangeAspect="1"/>
          </p:cNvPicPr>
          <p:nvPr/>
        </p:nvPicPr>
        <p:blipFill>
          <a:blip r:embed="rId3"/>
          <a:stretch>
            <a:fillRect/>
          </a:stretch>
        </p:blipFill>
        <p:spPr>
          <a:xfrm>
            <a:off x="444103" y="718790"/>
            <a:ext cx="7827168" cy="57461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474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D7D6B5AD-57AA-4A78-8236-3CA8008D28F7}"/>
              </a:ext>
            </a:extLst>
          </p:cNvPr>
          <p:cNvSpPr>
            <a:spLocks noGrp="1"/>
          </p:cNvSpPr>
          <p:nvPr>
            <p:ph type="body" sz="quarter" idx="12"/>
          </p:nvPr>
        </p:nvSpPr>
        <p:spPr>
          <a:xfrm>
            <a:off x="1145226" y="436382"/>
            <a:ext cx="9901547" cy="789927"/>
          </a:xfrm>
        </p:spPr>
        <p:txBody>
          <a:bodyPr/>
          <a:lstStyle/>
          <a:p>
            <a:r>
              <a:rPr lang="is-IS" dirty="0">
                <a:solidFill>
                  <a:srgbClr val="032742"/>
                </a:solidFill>
              </a:rPr>
              <a:t>Af hverju þurfum við að huga að þessu núna?</a:t>
            </a:r>
          </a:p>
        </p:txBody>
      </p:sp>
      <p:sp>
        <p:nvSpPr>
          <p:cNvPr id="3" name="Textastaðgengill 2">
            <a:extLst>
              <a:ext uri="{FF2B5EF4-FFF2-40B4-BE49-F238E27FC236}">
                <a16:creationId xmlns:a16="http://schemas.microsoft.com/office/drawing/2014/main" id="{61260F79-26E2-49BD-A788-7862C0B41123}"/>
              </a:ext>
            </a:extLst>
          </p:cNvPr>
          <p:cNvSpPr>
            <a:spLocks noGrp="1"/>
          </p:cNvSpPr>
          <p:nvPr>
            <p:ph type="body" sz="quarter" idx="13"/>
          </p:nvPr>
        </p:nvSpPr>
        <p:spPr>
          <a:xfrm>
            <a:off x="1184983" y="1218014"/>
            <a:ext cx="10666122" cy="1867093"/>
          </a:xfrm>
        </p:spPr>
        <p:style>
          <a:lnRef idx="2">
            <a:schemeClr val="accent1"/>
          </a:lnRef>
          <a:fillRef idx="1">
            <a:schemeClr val="lt1"/>
          </a:fillRef>
          <a:effectRef idx="0">
            <a:schemeClr val="accent1"/>
          </a:effectRef>
          <a:fontRef idx="minor">
            <a:schemeClr val="dk1"/>
          </a:fontRef>
        </p:style>
        <p:txBody>
          <a:bodyPr lIns="91440" tIns="45720" rIns="91440" bIns="45720" anchor="t"/>
          <a:lstStyle/>
          <a:p>
            <a:r>
              <a:rPr lang="is-IS" sz="1800" b="1" dirty="0"/>
              <a:t>Þeir sem verða vaktavinnumenn eftir að betri vinnutími tekur gildi = ívilnandi fyrir starfsmann</a:t>
            </a:r>
          </a:p>
          <a:p>
            <a:pPr marL="285750" indent="-285750">
              <a:buFont typeface="Arial" panose="020B0604020202020204" pitchFamily="34" charset="0"/>
              <a:buChar char="•"/>
            </a:pPr>
            <a:r>
              <a:rPr lang="is-IS" sz="1800" dirty="0"/>
              <a:t>Trygging fyrir að lágmarki 36 klst. vinnuvika</a:t>
            </a:r>
          </a:p>
          <a:p>
            <a:pPr marL="285750" indent="-285750">
              <a:buFont typeface="Arial" panose="020B0604020202020204" pitchFamily="34" charset="0"/>
              <a:buChar char="•"/>
            </a:pPr>
            <a:r>
              <a:rPr lang="is-IS" sz="1800" dirty="0">
                <a:latin typeface="FiraGO Book"/>
              </a:rPr>
              <a:t>Vægi vinnuskyldustunda leiðir af sér frekari styttingu í allt að 32 klst. vinnuviku</a:t>
            </a:r>
            <a:endParaRPr lang="is-IS" sz="1800" dirty="0"/>
          </a:p>
          <a:p>
            <a:pPr marL="285750" indent="-285750">
              <a:buFont typeface="Arial" panose="020B0604020202020204" pitchFamily="34" charset="0"/>
              <a:buChar char="•"/>
            </a:pPr>
            <a:r>
              <a:rPr lang="is-IS" sz="1800" dirty="0">
                <a:latin typeface="FiraGO Book"/>
              </a:rPr>
              <a:t>Yfirvinna – viðmiðunarfjöldi stunda f. yfirvinnu 2 annar en í dagvinnu hjá flestum launagreiðendum</a:t>
            </a:r>
          </a:p>
        </p:txBody>
      </p:sp>
      <p:pic>
        <p:nvPicPr>
          <p:cNvPr id="5" name="Mynd 4">
            <a:extLst>
              <a:ext uri="{FF2B5EF4-FFF2-40B4-BE49-F238E27FC236}">
                <a16:creationId xmlns:a16="http://schemas.microsoft.com/office/drawing/2014/main" id="{C4C09364-F91D-482A-B338-566DFFF8B155}"/>
              </a:ext>
            </a:extLst>
          </p:cNvPr>
          <p:cNvPicPr>
            <a:picLocks noChangeAspect="1"/>
          </p:cNvPicPr>
          <p:nvPr/>
        </p:nvPicPr>
        <p:blipFill>
          <a:blip r:embed="rId2"/>
          <a:stretch>
            <a:fillRect/>
          </a:stretch>
        </p:blipFill>
        <p:spPr>
          <a:xfrm>
            <a:off x="1184983" y="3729164"/>
            <a:ext cx="10176109" cy="2846219"/>
          </a:xfrm>
          <a:prstGeom prst="rect">
            <a:avLst/>
          </a:prstGeom>
        </p:spPr>
      </p:pic>
      <p:sp>
        <p:nvSpPr>
          <p:cNvPr id="6" name="Rétthyrningur: Ávöl horn 5">
            <a:extLst>
              <a:ext uri="{FF2B5EF4-FFF2-40B4-BE49-F238E27FC236}">
                <a16:creationId xmlns:a16="http://schemas.microsoft.com/office/drawing/2014/main" id="{95F0B5C4-706F-4C0E-B8C0-0230CF82C7C0}"/>
              </a:ext>
            </a:extLst>
          </p:cNvPr>
          <p:cNvSpPr/>
          <p:nvPr/>
        </p:nvSpPr>
        <p:spPr>
          <a:xfrm>
            <a:off x="2456951" y="4842344"/>
            <a:ext cx="8844362" cy="2623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7" name="Rétthyrningur: Ávöl horn 6">
            <a:extLst>
              <a:ext uri="{FF2B5EF4-FFF2-40B4-BE49-F238E27FC236}">
                <a16:creationId xmlns:a16="http://schemas.microsoft.com/office/drawing/2014/main" id="{C845D236-D8D0-4FDB-ACA2-C3D0D3FF16BC}"/>
              </a:ext>
            </a:extLst>
          </p:cNvPr>
          <p:cNvSpPr/>
          <p:nvPr/>
        </p:nvSpPr>
        <p:spPr>
          <a:xfrm>
            <a:off x="2910176" y="6082742"/>
            <a:ext cx="6042992" cy="46215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8" name="Rétthyrningur 7">
            <a:extLst>
              <a:ext uri="{FF2B5EF4-FFF2-40B4-BE49-F238E27FC236}">
                <a16:creationId xmlns:a16="http://schemas.microsoft.com/office/drawing/2014/main" id="{CCBD1701-7ABE-4E82-B55D-60BF1B2123FF}"/>
              </a:ext>
            </a:extLst>
          </p:cNvPr>
          <p:cNvSpPr/>
          <p:nvPr/>
        </p:nvSpPr>
        <p:spPr>
          <a:xfrm>
            <a:off x="3037396" y="3220652"/>
            <a:ext cx="5915772" cy="628158"/>
          </a:xfrm>
          <a:prstGeom prst="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b="1" dirty="0"/>
              <a:t>Vaktaálag 55% nánast sama og yfirvinna 2</a:t>
            </a:r>
          </a:p>
        </p:txBody>
      </p:sp>
    </p:spTree>
    <p:extLst>
      <p:ext uri="{BB962C8B-B14F-4D97-AF65-F5344CB8AC3E}">
        <p14:creationId xmlns:p14="http://schemas.microsoft.com/office/powerpoint/2010/main" val="303316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ame&#10;&#10;Description automatically generated">
            <a:extLst>
              <a:ext uri="{FF2B5EF4-FFF2-40B4-BE49-F238E27FC236}">
                <a16:creationId xmlns:a16="http://schemas.microsoft.com/office/drawing/2014/main" id="{3868947B-E059-1444-BE25-42AAB716F1D4}"/>
              </a:ext>
            </a:extLst>
          </p:cNvPr>
          <p:cNvPicPr>
            <a:picLocks noChangeAspect="1"/>
          </p:cNvPicPr>
          <p:nvPr/>
        </p:nvPicPr>
        <p:blipFill>
          <a:blip r:embed="rId3"/>
          <a:stretch>
            <a:fillRect/>
          </a:stretch>
        </p:blipFill>
        <p:spPr>
          <a:xfrm>
            <a:off x="-3430" y="3629"/>
            <a:ext cx="12192000" cy="6858000"/>
          </a:xfrm>
          <a:prstGeom prst="rect">
            <a:avLst/>
          </a:prstGeom>
        </p:spPr>
      </p:pic>
      <p:sp>
        <p:nvSpPr>
          <p:cNvPr id="2" name="Text Placeholder 1">
            <a:extLst>
              <a:ext uri="{FF2B5EF4-FFF2-40B4-BE49-F238E27FC236}">
                <a16:creationId xmlns:a16="http://schemas.microsoft.com/office/drawing/2014/main" id="{DF27ED34-5F04-2B44-9CCF-8B1616D48D42}"/>
              </a:ext>
            </a:extLst>
          </p:cNvPr>
          <p:cNvSpPr>
            <a:spLocks noGrp="1"/>
          </p:cNvSpPr>
          <p:nvPr>
            <p:ph type="body" sz="quarter" idx="12"/>
          </p:nvPr>
        </p:nvSpPr>
        <p:spPr>
          <a:xfrm>
            <a:off x="1149040" y="574349"/>
            <a:ext cx="9901547" cy="789927"/>
          </a:xfrm>
        </p:spPr>
        <p:txBody>
          <a:bodyPr/>
          <a:lstStyle/>
          <a:p>
            <a:r>
              <a:rPr lang="is-IS" dirty="0"/>
              <a:t>Markmið og leiðarljós</a:t>
            </a:r>
          </a:p>
        </p:txBody>
      </p:sp>
      <p:sp>
        <p:nvSpPr>
          <p:cNvPr id="3" name="Text Placeholder 2">
            <a:extLst>
              <a:ext uri="{FF2B5EF4-FFF2-40B4-BE49-F238E27FC236}">
                <a16:creationId xmlns:a16="http://schemas.microsoft.com/office/drawing/2014/main" id="{8D9BDF9E-9C92-294B-B6DF-25CA3CC765F9}"/>
              </a:ext>
            </a:extLst>
          </p:cNvPr>
          <p:cNvSpPr>
            <a:spLocks noGrp="1"/>
          </p:cNvSpPr>
          <p:nvPr>
            <p:ph type="body" sz="quarter" idx="13"/>
          </p:nvPr>
        </p:nvSpPr>
        <p:spPr>
          <a:xfrm>
            <a:off x="1149040" y="1359273"/>
            <a:ext cx="6974234" cy="4592638"/>
          </a:xfrm>
        </p:spPr>
        <p:txBody>
          <a:bodyPr/>
          <a:lstStyle/>
          <a:p>
            <a:r>
              <a:rPr lang="is-IS" sz="1800" dirty="0"/>
              <a:t>Markmið breytinganna er að bæta starfsumhverfi og launamyndun vaktavinnufólks með það að leiðarljósi að:</a:t>
            </a:r>
          </a:p>
          <a:p>
            <a:pPr>
              <a:lnSpc>
                <a:spcPct val="150000"/>
              </a:lnSpc>
            </a:pPr>
            <a:r>
              <a:rPr lang="is-IS" dirty="0">
                <a:solidFill>
                  <a:srgbClr val="F18921"/>
                </a:solidFill>
              </a:rPr>
              <a:t>•</a:t>
            </a:r>
            <a:r>
              <a:rPr lang="is-IS" dirty="0"/>
              <a:t> auka öryggi starfsfólks og skjólstæðinga</a:t>
            </a:r>
            <a:br>
              <a:rPr lang="is-IS" dirty="0"/>
            </a:br>
            <a:r>
              <a:rPr lang="is-IS" dirty="0">
                <a:solidFill>
                  <a:srgbClr val="F18921"/>
                </a:solidFill>
              </a:rPr>
              <a:t>•</a:t>
            </a:r>
            <a:r>
              <a:rPr lang="is-IS" dirty="0"/>
              <a:t> vaktavinna verði eftirsóknarverðari</a:t>
            </a:r>
            <a:br>
              <a:rPr lang="is-IS" dirty="0"/>
            </a:br>
            <a:r>
              <a:rPr lang="is-IS" dirty="0">
                <a:solidFill>
                  <a:srgbClr val="F18921"/>
                </a:solidFill>
              </a:rPr>
              <a:t>•</a:t>
            </a:r>
            <a:r>
              <a:rPr lang="is-IS" dirty="0"/>
              <a:t> bæta samþættingu fjölskyldu- og atvinnulífs</a:t>
            </a:r>
            <a:br>
              <a:rPr lang="is-IS" dirty="0"/>
            </a:br>
            <a:r>
              <a:rPr lang="is-IS" dirty="0">
                <a:solidFill>
                  <a:srgbClr val="F18921"/>
                </a:solidFill>
              </a:rPr>
              <a:t>•</a:t>
            </a:r>
            <a:r>
              <a:rPr lang="is-IS" dirty="0"/>
              <a:t> vinnutími og laun taki betur mið af vaktabyrði og verðmæti staðins tíma</a:t>
            </a:r>
            <a:br>
              <a:rPr lang="is-IS" dirty="0"/>
            </a:br>
            <a:r>
              <a:rPr lang="is-IS" dirty="0">
                <a:solidFill>
                  <a:srgbClr val="F18921"/>
                </a:solidFill>
              </a:rPr>
              <a:t>•</a:t>
            </a:r>
            <a:r>
              <a:rPr lang="is-IS" dirty="0"/>
              <a:t> bæta andlega, líkamlega og félagslega heilsu starfsfólks</a:t>
            </a:r>
            <a:br>
              <a:rPr lang="is-IS" dirty="0"/>
            </a:br>
            <a:r>
              <a:rPr lang="is-IS" dirty="0">
                <a:solidFill>
                  <a:srgbClr val="F18921"/>
                </a:solidFill>
              </a:rPr>
              <a:t>•</a:t>
            </a:r>
            <a:r>
              <a:rPr lang="is-IS" dirty="0"/>
              <a:t> bæta starfsumhverfi</a:t>
            </a:r>
            <a:br>
              <a:rPr lang="is-IS" dirty="0"/>
            </a:br>
            <a:r>
              <a:rPr lang="is-IS" dirty="0">
                <a:solidFill>
                  <a:srgbClr val="F18921"/>
                </a:solidFill>
              </a:rPr>
              <a:t>•</a:t>
            </a:r>
            <a:r>
              <a:rPr lang="is-IS" dirty="0"/>
              <a:t> stytta vinnutíma</a:t>
            </a:r>
            <a:br>
              <a:rPr lang="is-IS" dirty="0"/>
            </a:br>
            <a:r>
              <a:rPr lang="is-IS" dirty="0">
                <a:solidFill>
                  <a:srgbClr val="F18921"/>
                </a:solidFill>
              </a:rPr>
              <a:t>•</a:t>
            </a:r>
            <a:r>
              <a:rPr lang="is-IS" dirty="0"/>
              <a:t> auka stöðugleika í mönnun</a:t>
            </a:r>
            <a:br>
              <a:rPr lang="is-IS" dirty="0"/>
            </a:br>
            <a:r>
              <a:rPr lang="is-IS" dirty="0">
                <a:solidFill>
                  <a:srgbClr val="F18921"/>
                </a:solidFill>
              </a:rPr>
              <a:t>•</a:t>
            </a:r>
            <a:r>
              <a:rPr lang="is-IS" dirty="0"/>
              <a:t> gera launamyndunarkerfi einfaldara og gagnsærra</a:t>
            </a:r>
            <a:br>
              <a:rPr lang="is-IS" dirty="0"/>
            </a:br>
            <a:r>
              <a:rPr lang="is-IS" dirty="0">
                <a:solidFill>
                  <a:srgbClr val="F18921"/>
                </a:solidFill>
              </a:rPr>
              <a:t>•</a:t>
            </a:r>
            <a:r>
              <a:rPr lang="is-IS" dirty="0"/>
              <a:t> draga úr þörf og hvata til yfirvinnu</a:t>
            </a:r>
            <a:br>
              <a:rPr lang="is-IS" dirty="0"/>
            </a:br>
            <a:r>
              <a:rPr lang="is-IS" dirty="0">
                <a:solidFill>
                  <a:srgbClr val="F18921"/>
                </a:solidFill>
              </a:rPr>
              <a:t>•</a:t>
            </a:r>
            <a:r>
              <a:rPr lang="is-IS" dirty="0"/>
              <a:t> auka hagkvæmni í nýtingu fjármuna</a:t>
            </a:r>
            <a:br>
              <a:rPr lang="is-IS" dirty="0"/>
            </a:br>
            <a:r>
              <a:rPr lang="is-IS" dirty="0">
                <a:solidFill>
                  <a:srgbClr val="F18921"/>
                </a:solidFill>
              </a:rPr>
              <a:t>•</a:t>
            </a:r>
            <a:r>
              <a:rPr lang="is-IS" dirty="0"/>
              <a:t> bæta gæði opinberrar þjónustu</a:t>
            </a:r>
          </a:p>
        </p:txBody>
      </p:sp>
    </p:spTree>
    <p:extLst>
      <p:ext uri="{BB962C8B-B14F-4D97-AF65-F5344CB8AC3E}">
        <p14:creationId xmlns:p14="http://schemas.microsoft.com/office/powerpoint/2010/main" val="15256935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58DAA2A1-6371-4ACE-9A6F-07D4B427E390}"/>
              </a:ext>
            </a:extLst>
          </p:cNvPr>
          <p:cNvSpPr>
            <a:spLocks noGrp="1"/>
          </p:cNvSpPr>
          <p:nvPr>
            <p:ph type="body" sz="quarter" idx="12"/>
          </p:nvPr>
        </p:nvSpPr>
        <p:spPr>
          <a:xfrm>
            <a:off x="1141590" y="897868"/>
            <a:ext cx="10865926" cy="1734618"/>
          </a:xfrm>
        </p:spPr>
        <p:txBody>
          <a:bodyPr/>
          <a:lstStyle/>
          <a:p>
            <a:r>
              <a:rPr lang="is-IS" sz="3200" dirty="0">
                <a:solidFill>
                  <a:srgbClr val="032742"/>
                </a:solidFill>
              </a:rPr>
              <a:t>Hópar sem falla utan marka og/eða geta lækkað í launum á grundvelli launamyndunarþáttar kerfisbreytingarinnar</a:t>
            </a:r>
          </a:p>
        </p:txBody>
      </p:sp>
      <p:sp>
        <p:nvSpPr>
          <p:cNvPr id="3" name="Textastaðgengill 2">
            <a:extLst>
              <a:ext uri="{FF2B5EF4-FFF2-40B4-BE49-F238E27FC236}">
                <a16:creationId xmlns:a16="http://schemas.microsoft.com/office/drawing/2014/main" id="{00A69EFB-F86E-455F-BB13-ED5DE5C9F0D9}"/>
              </a:ext>
            </a:extLst>
          </p:cNvPr>
          <p:cNvSpPr>
            <a:spLocks noGrp="1"/>
          </p:cNvSpPr>
          <p:nvPr>
            <p:ph type="body" sz="quarter" idx="13"/>
          </p:nvPr>
        </p:nvSpPr>
        <p:spPr>
          <a:xfrm>
            <a:off x="1141590" y="2334246"/>
            <a:ext cx="5601031" cy="3362592"/>
          </a:xfrm>
        </p:spPr>
        <p:txBody>
          <a:bodyPr lIns="91440" tIns="45720" rIns="91440" bIns="45720" anchor="t"/>
          <a:lstStyle/>
          <a:p>
            <a:pPr marL="285750" indent="-285750">
              <a:buFont typeface="Arial" panose="020B0604020202020204" pitchFamily="34" charset="0"/>
              <a:buChar char="•"/>
            </a:pPr>
            <a:r>
              <a:rPr lang="is-IS" sz="2000" b="1" dirty="0">
                <a:solidFill>
                  <a:srgbClr val="032742"/>
                </a:solidFill>
                <a:latin typeface="FiraGO Book"/>
              </a:rPr>
              <a:t>Af hverju samræming?</a:t>
            </a:r>
          </a:p>
          <a:p>
            <a:pPr marL="742950" lvl="1" indent="-285750">
              <a:buFont typeface="Arial" panose="020B0604020202020204" pitchFamily="34" charset="0"/>
              <a:buChar char="•"/>
            </a:pPr>
            <a:endParaRPr lang="is-IS" sz="2000" dirty="0">
              <a:latin typeface="FiraGO Book"/>
            </a:endParaRPr>
          </a:p>
          <a:p>
            <a:pPr marL="742950" lvl="1" indent="-285750">
              <a:buFont typeface="Arial" panose="020B0604020202020204" pitchFamily="34" charset="0"/>
              <a:buChar char="•"/>
            </a:pPr>
            <a:r>
              <a:rPr lang="is-IS" sz="2000" dirty="0">
                <a:latin typeface="FiraGO Book"/>
              </a:rPr>
              <a:t>Þurfum að vita hvaða hópar falla innan skilgreiningu betri vinnutíma í vaktavinnu </a:t>
            </a:r>
            <a:endParaRPr lang="is-IS" dirty="0"/>
          </a:p>
          <a:p>
            <a:pPr marL="742950" lvl="1" indent="-285750">
              <a:buFont typeface="Arial" panose="020B0604020202020204" pitchFamily="34" charset="0"/>
              <a:buChar char="•"/>
            </a:pPr>
            <a:endParaRPr lang="is-IS" sz="2000" dirty="0">
              <a:latin typeface="FiraGO Book"/>
            </a:endParaRPr>
          </a:p>
          <a:p>
            <a:pPr marL="742950" lvl="1" indent="-285750">
              <a:buFont typeface="Arial" panose="020B0604020202020204" pitchFamily="34" charset="0"/>
              <a:buChar char="•"/>
            </a:pPr>
            <a:r>
              <a:rPr lang="is-IS" sz="2000" dirty="0">
                <a:latin typeface="FiraGO Book"/>
              </a:rPr>
              <a:t>Munum þurfa að horfa til fleiri hópa </a:t>
            </a:r>
            <a:endParaRPr lang="is-IS" sz="2000" dirty="0"/>
          </a:p>
        </p:txBody>
      </p:sp>
      <p:sp>
        <p:nvSpPr>
          <p:cNvPr id="6" name="Rétthyrningur: Ávöl horn 5">
            <a:extLst>
              <a:ext uri="{FF2B5EF4-FFF2-40B4-BE49-F238E27FC236}">
                <a16:creationId xmlns:a16="http://schemas.microsoft.com/office/drawing/2014/main" id="{1DAB7C0E-E30E-4AC5-A5C1-ECE996053F16}"/>
              </a:ext>
            </a:extLst>
          </p:cNvPr>
          <p:cNvSpPr/>
          <p:nvPr/>
        </p:nvSpPr>
        <p:spPr>
          <a:xfrm>
            <a:off x="7649153" y="2421918"/>
            <a:ext cx="3522429" cy="1269061"/>
          </a:xfrm>
          <a:prstGeom prst="roundRect">
            <a:avLst/>
          </a:prstGeom>
          <a:solidFill>
            <a:srgbClr val="E4F8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b="1" dirty="0">
                <a:solidFill>
                  <a:srgbClr val="032742"/>
                </a:solidFill>
              </a:rPr>
              <a:t>Hópur starfsfólks sem vinnur utan dagvinnumarka 20-26% </a:t>
            </a:r>
          </a:p>
        </p:txBody>
      </p:sp>
      <p:sp>
        <p:nvSpPr>
          <p:cNvPr id="7" name="Rétthyrningur: Ávöl horn 6">
            <a:extLst>
              <a:ext uri="{FF2B5EF4-FFF2-40B4-BE49-F238E27FC236}">
                <a16:creationId xmlns:a16="http://schemas.microsoft.com/office/drawing/2014/main" id="{3189714D-39BD-4AB3-AED4-9465FCA9BF17}"/>
              </a:ext>
            </a:extLst>
          </p:cNvPr>
          <p:cNvSpPr/>
          <p:nvPr/>
        </p:nvSpPr>
        <p:spPr>
          <a:xfrm>
            <a:off x="7649151" y="3878620"/>
            <a:ext cx="3522429" cy="1269061"/>
          </a:xfrm>
          <a:prstGeom prst="roundRect">
            <a:avLst/>
          </a:prstGeom>
          <a:solidFill>
            <a:srgbClr val="E4F8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b="1" dirty="0">
                <a:solidFill>
                  <a:srgbClr val="032742"/>
                </a:solidFill>
              </a:rPr>
              <a:t>Hópur starfsfólks sem er rangt skilgreindur</a:t>
            </a:r>
          </a:p>
        </p:txBody>
      </p:sp>
      <p:sp>
        <p:nvSpPr>
          <p:cNvPr id="8" name="Rétthyrningur: Ávöl horn 7">
            <a:extLst>
              <a:ext uri="{FF2B5EF4-FFF2-40B4-BE49-F238E27FC236}">
                <a16:creationId xmlns:a16="http://schemas.microsoft.com/office/drawing/2014/main" id="{B63E9A33-C0D7-4252-89ED-053EDC9308B2}"/>
              </a:ext>
            </a:extLst>
          </p:cNvPr>
          <p:cNvSpPr/>
          <p:nvPr/>
        </p:nvSpPr>
        <p:spPr>
          <a:xfrm>
            <a:off x="2619182" y="5622110"/>
            <a:ext cx="6524818" cy="879442"/>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800" b="1" dirty="0">
                <a:solidFill>
                  <a:schemeClr val="bg1"/>
                </a:solidFill>
              </a:rPr>
              <a:t>Leiðbeiningar!</a:t>
            </a:r>
          </a:p>
        </p:txBody>
      </p:sp>
    </p:spTree>
    <p:extLst>
      <p:ext uri="{BB962C8B-B14F-4D97-AF65-F5344CB8AC3E}">
        <p14:creationId xmlns:p14="http://schemas.microsoft.com/office/powerpoint/2010/main" val="2156034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C79A92-BC7E-437A-A877-2AA247FAFFE9}"/>
              </a:ext>
            </a:extLst>
          </p:cNvPr>
          <p:cNvSpPr>
            <a:spLocks noGrp="1"/>
          </p:cNvSpPr>
          <p:nvPr>
            <p:ph type="body" sz="quarter" idx="12"/>
          </p:nvPr>
        </p:nvSpPr>
        <p:spPr>
          <a:xfrm>
            <a:off x="1145226" y="894993"/>
            <a:ext cx="9901547" cy="789927"/>
          </a:xfrm>
        </p:spPr>
        <p:txBody>
          <a:bodyPr lIns="91440" tIns="45720" rIns="91440" bIns="45720" anchor="t"/>
          <a:lstStyle/>
          <a:p>
            <a:r>
              <a:rPr lang="en-GB" dirty="0">
                <a:solidFill>
                  <a:srgbClr val="032742"/>
                </a:solidFill>
                <a:latin typeface="FiraGO SemiBold"/>
              </a:rPr>
              <a:t>Staðan á vaktakerfum</a:t>
            </a:r>
            <a:endParaRPr lang="en-GB" dirty="0">
              <a:solidFill>
                <a:srgbClr val="032742"/>
              </a:solidFill>
            </a:endParaRPr>
          </a:p>
        </p:txBody>
      </p:sp>
      <p:sp>
        <p:nvSpPr>
          <p:cNvPr id="3" name="Text Placeholder 2">
            <a:extLst>
              <a:ext uri="{FF2B5EF4-FFF2-40B4-BE49-F238E27FC236}">
                <a16:creationId xmlns:a16="http://schemas.microsoft.com/office/drawing/2014/main" id="{2D9F2994-3CC9-4EA4-A97A-7B533304A5B8}"/>
              </a:ext>
            </a:extLst>
          </p:cNvPr>
          <p:cNvSpPr>
            <a:spLocks noGrp="1"/>
          </p:cNvSpPr>
          <p:nvPr>
            <p:ph type="body" sz="quarter" idx="13"/>
          </p:nvPr>
        </p:nvSpPr>
        <p:spPr>
          <a:xfrm>
            <a:off x="1217790" y="2166487"/>
            <a:ext cx="6463170" cy="2146433"/>
          </a:xfrm>
        </p:spPr>
        <p:txBody>
          <a:bodyPr lIns="91440" tIns="45720" rIns="91440" bIns="45720" anchor="t"/>
          <a:lstStyle/>
          <a:p>
            <a:pPr marL="285750" indent="-285750">
              <a:buFont typeface="Arial"/>
              <a:buChar char="•"/>
            </a:pPr>
            <a:r>
              <a:rPr lang="en-GB" sz="2000" dirty="0">
                <a:latin typeface="FiraGO Book"/>
              </a:rPr>
              <a:t>Hver launagreiðandi ber ábyrgð á sínum kerfum</a:t>
            </a:r>
          </a:p>
          <a:p>
            <a:pPr marL="285750" indent="-285750">
              <a:buFont typeface="Arial"/>
              <a:buChar char="•"/>
            </a:pPr>
            <a:r>
              <a:rPr lang="en-GB" sz="2000" dirty="0">
                <a:latin typeface="FiraGO Book"/>
              </a:rPr>
              <a:t>Kerfin komin mislangt</a:t>
            </a:r>
          </a:p>
          <a:p>
            <a:pPr marL="285750" indent="-285750">
              <a:buFont typeface="Arial"/>
              <a:buChar char="•"/>
            </a:pPr>
            <a:r>
              <a:rPr lang="en-GB" sz="2000" dirty="0">
                <a:latin typeface="FiraGO Book"/>
              </a:rPr>
              <a:t>Sum tilbúin en önnur ekki</a:t>
            </a:r>
          </a:p>
          <a:p>
            <a:pPr marL="285750" indent="-285750">
              <a:buFont typeface="Arial"/>
              <a:buChar char="•"/>
            </a:pPr>
            <a:r>
              <a:rPr lang="en-GB" sz="2000" dirty="0">
                <a:latin typeface="FiraGO Book"/>
              </a:rPr>
              <a:t>Kennsla á kerfi verður í höndum þeirra þjónustuaðila sem um ræðir</a:t>
            </a:r>
          </a:p>
        </p:txBody>
      </p:sp>
      <p:pic>
        <p:nvPicPr>
          <p:cNvPr id="4" name="Picture 4" descr="A close up of a logo&#10;&#10;Description automatically generated">
            <a:extLst>
              <a:ext uri="{FF2B5EF4-FFF2-40B4-BE49-F238E27FC236}">
                <a16:creationId xmlns:a16="http://schemas.microsoft.com/office/drawing/2014/main" id="{7756D729-AA3F-4980-9311-0D9889645AC0}"/>
              </a:ext>
            </a:extLst>
          </p:cNvPr>
          <p:cNvPicPr>
            <a:picLocks noChangeAspect="1"/>
          </p:cNvPicPr>
          <p:nvPr/>
        </p:nvPicPr>
        <p:blipFill>
          <a:blip r:embed="rId3"/>
          <a:stretch>
            <a:fillRect/>
          </a:stretch>
        </p:blipFill>
        <p:spPr>
          <a:xfrm rot="19701404">
            <a:off x="8466546" y="2176059"/>
            <a:ext cx="2743200" cy="1809921"/>
          </a:xfrm>
          <a:prstGeom prst="rect">
            <a:avLst/>
          </a:prstGeom>
        </p:spPr>
      </p:pic>
      <p:sp>
        <p:nvSpPr>
          <p:cNvPr id="6" name="TextBox 5">
            <a:extLst>
              <a:ext uri="{FF2B5EF4-FFF2-40B4-BE49-F238E27FC236}">
                <a16:creationId xmlns:a16="http://schemas.microsoft.com/office/drawing/2014/main" id="{86F26F98-3C2C-4B4C-BEA6-27F9519F0397}"/>
              </a:ext>
            </a:extLst>
          </p:cNvPr>
          <p:cNvSpPr txBox="1"/>
          <p:nvPr/>
        </p:nvSpPr>
        <p:spPr>
          <a:xfrm>
            <a:off x="1531620" y="5106378"/>
            <a:ext cx="8092440" cy="461665"/>
          </a:xfrm>
          <a:prstGeom prst="rect">
            <a:avLst/>
          </a:prstGeom>
          <a:noFill/>
        </p:spPr>
        <p:txBody>
          <a:bodyPr wrap="square" rtlCol="0">
            <a:spAutoFit/>
          </a:bodyPr>
          <a:lstStyle/>
          <a:p>
            <a:pPr algn="ctr"/>
            <a:r>
              <a:rPr lang="en-GB" sz="2400" b="1" dirty="0">
                <a:latin typeface="FiraGO Book"/>
              </a:rPr>
              <a:t>Lykilatriði = Uppfylla kjarasamninga</a:t>
            </a:r>
          </a:p>
        </p:txBody>
      </p:sp>
    </p:spTree>
    <p:extLst>
      <p:ext uri="{BB962C8B-B14F-4D97-AF65-F5344CB8AC3E}">
        <p14:creationId xmlns:p14="http://schemas.microsoft.com/office/powerpoint/2010/main" val="29342525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88F497B-C3AC-40A9-A708-24FFD6C072FA}"/>
              </a:ext>
            </a:extLst>
          </p:cNvPr>
          <p:cNvSpPr>
            <a:spLocks noGrp="1"/>
          </p:cNvSpPr>
          <p:nvPr>
            <p:ph type="body" sz="quarter" idx="10"/>
          </p:nvPr>
        </p:nvSpPr>
        <p:spPr>
          <a:xfrm>
            <a:off x="1078095" y="3154770"/>
            <a:ext cx="4301625" cy="1304019"/>
          </a:xfrm>
        </p:spPr>
        <p:txBody>
          <a:bodyPr lIns="91440" tIns="45720" rIns="91440" bIns="45720" anchor="t"/>
          <a:lstStyle/>
          <a:p>
            <a:r>
              <a:rPr lang="is-IS" dirty="0">
                <a:latin typeface="FiraGO SemiBold"/>
              </a:rPr>
              <a:t>Orlof vaktavinnumanna</a:t>
            </a:r>
            <a:endParaRPr lang="en-US" dirty="0"/>
          </a:p>
          <a:p>
            <a:endParaRPr lang="is-IS" dirty="0"/>
          </a:p>
        </p:txBody>
      </p:sp>
      <p:pic>
        <p:nvPicPr>
          <p:cNvPr id="3" name="Picture 2" descr="A close up of a clock&#10;&#10;Description automatically generated">
            <a:extLst>
              <a:ext uri="{FF2B5EF4-FFF2-40B4-BE49-F238E27FC236}">
                <a16:creationId xmlns:a16="http://schemas.microsoft.com/office/drawing/2014/main" id="{8A412D88-61EE-49E7-9EE3-299B255E769A}"/>
              </a:ext>
            </a:extLst>
          </p:cNvPr>
          <p:cNvPicPr>
            <a:picLocks noChangeAspect="1"/>
          </p:cNvPicPr>
          <p:nvPr/>
        </p:nvPicPr>
        <p:blipFill rotWithShape="1">
          <a:blip r:embed="rId3"/>
          <a:srcRect l="48687"/>
          <a:stretch/>
        </p:blipFill>
        <p:spPr>
          <a:xfrm>
            <a:off x="5935980" y="0"/>
            <a:ext cx="6256020" cy="6858000"/>
          </a:xfrm>
          <a:prstGeom prst="rect">
            <a:avLst/>
          </a:prstGeom>
        </p:spPr>
      </p:pic>
    </p:spTree>
    <p:extLst>
      <p:ext uri="{BB962C8B-B14F-4D97-AF65-F5344CB8AC3E}">
        <p14:creationId xmlns:p14="http://schemas.microsoft.com/office/powerpoint/2010/main" val="2440070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326D2B-5A25-4662-B9D1-64A355471DA1}"/>
              </a:ext>
            </a:extLst>
          </p:cNvPr>
          <p:cNvSpPr>
            <a:spLocks noGrp="1"/>
          </p:cNvSpPr>
          <p:nvPr>
            <p:ph type="body" sz="quarter" idx="12"/>
          </p:nvPr>
        </p:nvSpPr>
        <p:spPr>
          <a:xfrm>
            <a:off x="1145226" y="427037"/>
            <a:ext cx="9901547" cy="789927"/>
          </a:xfrm>
        </p:spPr>
        <p:txBody>
          <a:bodyPr lIns="91440" tIns="45720" rIns="91440" bIns="45720" anchor="t"/>
          <a:lstStyle/>
          <a:p>
            <a:r>
              <a:rPr lang="en-GB" dirty="0">
                <a:latin typeface="FiraGO SemiBold"/>
              </a:rPr>
              <a:t>Leiðbeiningar - Orlof sumarið 2021</a:t>
            </a:r>
            <a:endParaRPr lang="en-GB" dirty="0"/>
          </a:p>
        </p:txBody>
      </p:sp>
      <p:sp>
        <p:nvSpPr>
          <p:cNvPr id="3" name="Text Placeholder 2">
            <a:extLst>
              <a:ext uri="{FF2B5EF4-FFF2-40B4-BE49-F238E27FC236}">
                <a16:creationId xmlns:a16="http://schemas.microsoft.com/office/drawing/2014/main" id="{3B80A6A2-E029-4155-8F69-27F51D3B954F}"/>
              </a:ext>
            </a:extLst>
          </p:cNvPr>
          <p:cNvSpPr>
            <a:spLocks noGrp="1"/>
          </p:cNvSpPr>
          <p:nvPr>
            <p:ph type="body" sz="quarter" idx="13"/>
          </p:nvPr>
        </p:nvSpPr>
        <p:spPr>
          <a:xfrm>
            <a:off x="1145226" y="1149861"/>
            <a:ext cx="8823384" cy="5273165"/>
          </a:xfrm>
        </p:spPr>
        <p:txBody>
          <a:bodyPr lIns="91440" tIns="45720" rIns="91440" bIns="45720" anchor="t"/>
          <a:lstStyle/>
          <a:p>
            <a:pPr>
              <a:lnSpc>
                <a:spcPct val="107000"/>
              </a:lnSpc>
              <a:spcAft>
                <a:spcPts val="800"/>
              </a:spcAft>
            </a:pPr>
            <a:r>
              <a:rPr lang="is-IS" sz="1800" b="1" dirty="0">
                <a:latin typeface="FiraGO Book"/>
                <a:cs typeface="Calibri"/>
              </a:rPr>
              <a:t>Leiðbeiningar vegna kerfisbreytinga betri vinnutíma í vaktavinnu frá 1. maí 2021</a:t>
            </a:r>
            <a:endParaRPr lang="en-US" sz="1800" b="1" dirty="0"/>
          </a:p>
          <a:p>
            <a:pPr marL="342900" indent="-342900">
              <a:lnSpc>
                <a:spcPct val="107000"/>
              </a:lnSpc>
              <a:buFont typeface="Symbol,Sans-Serif"/>
              <a:buChar char=""/>
            </a:pPr>
            <a:r>
              <a:rPr lang="is-IS" sz="1800" dirty="0">
                <a:latin typeface="FiraGO Book"/>
                <a:cs typeface="Calibri"/>
              </a:rPr>
              <a:t>Öll meðhöndlun á orlofstöku fer samkvæmt ákvæðum viðkomandi kjarasamninga og lögum um orlof nr. 30/1987. Almennt á starfsfólk hjá hinu opinbera rétt á 30 daga orlofi, óháð starfshlutfalli</a:t>
            </a:r>
            <a:endParaRPr lang="is-IS" sz="1800" dirty="0"/>
          </a:p>
          <a:p>
            <a:pPr marL="342900" indent="-342900">
              <a:lnSpc>
                <a:spcPct val="107000"/>
              </a:lnSpc>
              <a:buFont typeface="Symbol,Sans-Serif"/>
              <a:buChar char=""/>
            </a:pPr>
            <a:r>
              <a:rPr lang="is-IS" sz="1800" dirty="0">
                <a:latin typeface="FiraGO Book"/>
                <a:cs typeface="Calibri"/>
              </a:rPr>
              <a:t>Starfsfólk í hlutastarfi sem hefur valið að hækka starfshlutfall sitt vegna vinnutímabreytinga í vaktavinnu á rétt á 30 daga orlofi, miðað við árs vinnuframlag en á einungis rétt á greiðslu sem nemur ávinnslu miðað við fyrra starfshlutfall.</a:t>
            </a:r>
            <a:endParaRPr lang="is-IS" sz="1800" dirty="0">
              <a:latin typeface="FiraGO Book"/>
            </a:endParaRPr>
          </a:p>
          <a:p>
            <a:pPr marL="342900" indent="-342900">
              <a:lnSpc>
                <a:spcPct val="107000"/>
              </a:lnSpc>
              <a:buFont typeface="Symbol,Sans-Serif"/>
              <a:buChar char=""/>
            </a:pPr>
            <a:r>
              <a:rPr lang="is-IS" sz="1800" dirty="0">
                <a:latin typeface="FiraGO Book"/>
                <a:cs typeface="Calibri"/>
              </a:rPr>
              <a:t>Orlofsréttur starfsfólks er tvískiptur, annars vegar er um að ræða rétt á orlofsdögum og hins vegar rétt til launa þá daga sem það er í orlofi.</a:t>
            </a:r>
            <a:endParaRPr lang="is-IS" sz="1800" dirty="0">
              <a:latin typeface="FiraGO Book"/>
            </a:endParaRPr>
          </a:p>
          <a:p>
            <a:pPr marL="342900" indent="-342900">
              <a:lnSpc>
                <a:spcPct val="107000"/>
              </a:lnSpc>
              <a:buFont typeface="Symbol,Sans-Serif"/>
              <a:buChar char=""/>
            </a:pPr>
            <a:r>
              <a:rPr lang="is-IS" sz="1800" b="1" dirty="0">
                <a:latin typeface="FiraGO Book"/>
                <a:cs typeface="Calibri"/>
              </a:rPr>
              <a:t>Ráðleggingar: </a:t>
            </a:r>
            <a:endParaRPr lang="is-IS" sz="1800" dirty="0">
              <a:latin typeface="FiraGO Book"/>
              <a:cs typeface="Calibri"/>
            </a:endParaRPr>
          </a:p>
          <a:p>
            <a:pPr marL="800100" lvl="1" indent="-285750">
              <a:lnSpc>
                <a:spcPct val="107000"/>
              </a:lnSpc>
              <a:buFont typeface="Symbol,Sans-Serif"/>
              <a:buChar char=""/>
            </a:pPr>
            <a:r>
              <a:rPr lang="is-IS" sz="2000" dirty="0">
                <a:latin typeface="FiraGO Book"/>
                <a:cs typeface="Calibri"/>
              </a:rPr>
              <a:t> </a:t>
            </a:r>
            <a:r>
              <a:rPr lang="is-IS" dirty="0">
                <a:latin typeface="FiraGO Book"/>
                <a:cs typeface="Calibri"/>
              </a:rPr>
              <a:t>Ef starfsfólk óskar eftir að taka fullt orlof, 30 daga, skal fyrst ganga á áunnið og ótekið orlof sé það fyrir hendi og skal það greitt í samræmi við starfshlutfall eins og það var á þeim tíma þegar ávinnsla orlofs átti sér stað. </a:t>
            </a:r>
          </a:p>
          <a:p>
            <a:pPr marL="800100" lvl="1" indent="-285750">
              <a:lnSpc>
                <a:spcPct val="107000"/>
              </a:lnSpc>
              <a:buFont typeface="Symbol,Sans-Serif"/>
              <a:buChar char=""/>
            </a:pPr>
            <a:r>
              <a:rPr lang="is-IS" dirty="0">
                <a:latin typeface="FiraGO Book"/>
                <a:cs typeface="Calibri"/>
              </a:rPr>
              <a:t>Ef áunnið orlof er tæmt en starfsfólk hefur ekki náð 30 dögum skal líta á mismuninn milli réttar til orlofs og 30 daga sem launalaust leyfi.</a:t>
            </a:r>
            <a:endParaRPr lang="is-IS" dirty="0">
              <a:latin typeface="FiraGO Book"/>
            </a:endParaRPr>
          </a:p>
          <a:p>
            <a:endParaRPr lang="en-GB" dirty="0"/>
          </a:p>
        </p:txBody>
      </p:sp>
    </p:spTree>
    <p:extLst>
      <p:ext uri="{BB962C8B-B14F-4D97-AF65-F5344CB8AC3E}">
        <p14:creationId xmlns:p14="http://schemas.microsoft.com/office/powerpoint/2010/main" val="2273032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DE2E33-BA6D-4810-AB54-D965503A3041}"/>
              </a:ext>
            </a:extLst>
          </p:cNvPr>
          <p:cNvSpPr>
            <a:spLocks noGrp="1"/>
          </p:cNvSpPr>
          <p:nvPr>
            <p:ph type="body" sz="quarter" idx="12"/>
          </p:nvPr>
        </p:nvSpPr>
        <p:spPr/>
        <p:txBody>
          <a:bodyPr lIns="91440" tIns="45720" rIns="91440" bIns="45720" anchor="t"/>
          <a:lstStyle/>
          <a:p>
            <a:r>
              <a:rPr lang="en-GB" dirty="0">
                <a:latin typeface="FiraGO SemiBold"/>
              </a:rPr>
              <a:t>Orlof sumarið 2021</a:t>
            </a:r>
            <a:endParaRPr lang="en-US" dirty="0"/>
          </a:p>
        </p:txBody>
      </p:sp>
      <p:sp>
        <p:nvSpPr>
          <p:cNvPr id="3" name="Text Placeholder 2">
            <a:extLst>
              <a:ext uri="{FF2B5EF4-FFF2-40B4-BE49-F238E27FC236}">
                <a16:creationId xmlns:a16="http://schemas.microsoft.com/office/drawing/2014/main" id="{D48C3FF6-1D4F-4A65-814E-30CB4B69EAA1}"/>
              </a:ext>
            </a:extLst>
          </p:cNvPr>
          <p:cNvSpPr>
            <a:spLocks noGrp="1"/>
          </p:cNvSpPr>
          <p:nvPr>
            <p:ph type="body" sz="quarter" idx="13"/>
          </p:nvPr>
        </p:nvSpPr>
        <p:spPr>
          <a:xfrm>
            <a:off x="1141590" y="3199692"/>
            <a:ext cx="5895181" cy="1972383"/>
          </a:xfrm>
          <a:ln>
            <a:solidFill>
              <a:srgbClr val="09501E"/>
            </a:solidFill>
          </a:ln>
        </p:spPr>
        <p:txBody>
          <a:bodyPr lIns="91440" tIns="45720" rIns="91440" bIns="45720" anchor="t"/>
          <a:lstStyle/>
          <a:p>
            <a:r>
              <a:rPr lang="is-IS" sz="1800" b="1">
                <a:latin typeface="FiraGO Book"/>
              </a:rPr>
              <a:t>Dæmi:</a:t>
            </a:r>
            <a:r>
              <a:rPr lang="is-IS" sz="1800" i="1">
                <a:latin typeface="FiraGO Book"/>
              </a:rPr>
              <a:t> Starfsmaður í 75% starfi velur að hækka starfshlutfall sitt upp í 100%. Nýtt starfshlutfall tekur gildi 1. maí 2021. Starfsmaður hefur áunnið sér orlof miðað við 75% starfshlutfall. Starfsmaður á rétt á 30 daga orlofi. Starfsmaður fær greidd laun miðað við áunninn rétt samkvæmt starfshlutfalli.</a:t>
            </a:r>
          </a:p>
        </p:txBody>
      </p:sp>
      <p:pic>
        <p:nvPicPr>
          <p:cNvPr id="5" name="Picture 4" descr="Icon&#10;&#10;Description automatically generated">
            <a:extLst>
              <a:ext uri="{FF2B5EF4-FFF2-40B4-BE49-F238E27FC236}">
                <a16:creationId xmlns:a16="http://schemas.microsoft.com/office/drawing/2014/main" id="{590DC925-1C96-4B22-93D0-6CC5832D67F7}"/>
              </a:ext>
            </a:extLst>
          </p:cNvPr>
          <p:cNvPicPr>
            <a:picLocks noChangeAspect="1"/>
          </p:cNvPicPr>
          <p:nvPr/>
        </p:nvPicPr>
        <p:blipFill>
          <a:blip r:embed="rId2"/>
          <a:stretch>
            <a:fillRect/>
          </a:stretch>
        </p:blipFill>
        <p:spPr>
          <a:xfrm>
            <a:off x="7459957" y="2196637"/>
            <a:ext cx="4822354" cy="4816257"/>
          </a:xfrm>
          <a:prstGeom prst="rect">
            <a:avLst/>
          </a:prstGeom>
        </p:spPr>
      </p:pic>
      <p:sp>
        <p:nvSpPr>
          <p:cNvPr id="6" name="Text Placeholder 2">
            <a:extLst>
              <a:ext uri="{FF2B5EF4-FFF2-40B4-BE49-F238E27FC236}">
                <a16:creationId xmlns:a16="http://schemas.microsoft.com/office/drawing/2014/main" id="{34BBA0DE-B849-44D3-8F89-520A1885C5EE}"/>
              </a:ext>
            </a:extLst>
          </p:cNvPr>
          <p:cNvSpPr txBox="1">
            <a:spLocks/>
          </p:cNvSpPr>
          <p:nvPr/>
        </p:nvSpPr>
        <p:spPr>
          <a:xfrm>
            <a:off x="1141590" y="1997869"/>
            <a:ext cx="7308990" cy="623888"/>
          </a:xfrm>
          <a:prstGeom prst="rect">
            <a:avLst/>
          </a:prstGeom>
        </p:spPr>
        <p:txBody>
          <a:bodyPr lIns="91440" tIns="45720" rIns="91440" bIns="45720" anchor="t"/>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s-IS" sz="2400" b="1">
                <a:latin typeface="FiraGO Book"/>
              </a:rPr>
              <a:t>Launalaust orlof skal skrá með ávinnslu orlofs </a:t>
            </a:r>
          </a:p>
        </p:txBody>
      </p:sp>
    </p:spTree>
    <p:extLst>
      <p:ext uri="{BB962C8B-B14F-4D97-AF65-F5344CB8AC3E}">
        <p14:creationId xmlns:p14="http://schemas.microsoft.com/office/powerpoint/2010/main" val="37245992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3DBCD4-82D5-4023-B2ED-71F4C1520344}"/>
              </a:ext>
            </a:extLst>
          </p:cNvPr>
          <p:cNvSpPr>
            <a:spLocks noGrp="1"/>
          </p:cNvSpPr>
          <p:nvPr>
            <p:ph type="body" sz="quarter" idx="12"/>
          </p:nvPr>
        </p:nvSpPr>
        <p:spPr>
          <a:xfrm>
            <a:off x="1145226" y="557180"/>
            <a:ext cx="9901547" cy="789927"/>
          </a:xfrm>
        </p:spPr>
        <p:txBody>
          <a:bodyPr lIns="91440" tIns="45720" rIns="91440" bIns="45720" anchor="t"/>
          <a:lstStyle/>
          <a:p>
            <a:r>
              <a:rPr lang="en-GB" dirty="0">
                <a:latin typeface="FiraGO SemiBold"/>
              </a:rPr>
              <a:t>Orlof </a:t>
            </a:r>
            <a:r>
              <a:rPr lang="en-GB" dirty="0" err="1">
                <a:latin typeface="FiraGO SemiBold"/>
              </a:rPr>
              <a:t>vaktavinnumanna</a:t>
            </a:r>
            <a:endParaRPr lang="en-US" dirty="0" err="1">
              <a:latin typeface="FiraGO SemiBold"/>
            </a:endParaRPr>
          </a:p>
          <a:p>
            <a:endParaRPr lang="en-GB" dirty="0"/>
          </a:p>
        </p:txBody>
      </p:sp>
      <p:sp>
        <p:nvSpPr>
          <p:cNvPr id="3" name="Text Placeholder 2">
            <a:extLst>
              <a:ext uri="{FF2B5EF4-FFF2-40B4-BE49-F238E27FC236}">
                <a16:creationId xmlns:a16="http://schemas.microsoft.com/office/drawing/2014/main" id="{2B6D5A0A-4A95-41A7-B73F-60197052C5F8}"/>
              </a:ext>
            </a:extLst>
          </p:cNvPr>
          <p:cNvSpPr>
            <a:spLocks noGrp="1"/>
          </p:cNvSpPr>
          <p:nvPr>
            <p:ph type="body" sz="quarter" idx="13"/>
          </p:nvPr>
        </p:nvSpPr>
        <p:spPr>
          <a:xfrm>
            <a:off x="1163533" y="1524282"/>
            <a:ext cx="6189767" cy="2409826"/>
          </a:xfrm>
        </p:spPr>
        <p:txBody>
          <a:bodyPr lIns="91440" tIns="45720" rIns="91440" bIns="45720" anchor="t"/>
          <a:lstStyle/>
          <a:p>
            <a:r>
              <a:rPr lang="en-GB" sz="2000" dirty="0">
                <a:latin typeface="FiraGO Book"/>
              </a:rPr>
              <a:t>Frá 01.05.2021 gildir eftirfarandi um orlof þeirra sem eru í vaktavinnu:</a:t>
            </a:r>
            <a:endParaRPr lang="en-US" sz="2000" dirty="0">
              <a:latin typeface="FiraGO Book"/>
            </a:endParaRPr>
          </a:p>
          <a:p>
            <a:pPr marL="285750" indent="-285750">
              <a:buFont typeface="Arial"/>
              <a:buChar char="•"/>
            </a:pPr>
            <a:r>
              <a:rPr lang="en-GB" sz="2000" dirty="0">
                <a:latin typeface="FiraGO Book"/>
              </a:rPr>
              <a:t>Úttekt miðast við að 1 klst. verði 1,11 klst. í orlofsúttekt.</a:t>
            </a:r>
          </a:p>
          <a:p>
            <a:pPr marL="285750" indent="-285750">
              <a:buFont typeface="Arial"/>
              <a:buChar char="•"/>
            </a:pPr>
            <a:r>
              <a:rPr lang="en-GB" sz="2000" dirty="0">
                <a:latin typeface="FiraGO Book"/>
              </a:rPr>
              <a:t>Vægið 1,11 er tilkomið þar sem 40 klst. vinnuvika verður 36 klst. vinnuvika en fjöldi orlofsdaga breytist ekki -  40 klst./36 klst. = 1,11.</a:t>
            </a:r>
          </a:p>
          <a:p>
            <a:endParaRPr lang="en-GB" sz="1800" dirty="0"/>
          </a:p>
          <a:p>
            <a:endParaRPr lang="en-GB" sz="1800" dirty="0"/>
          </a:p>
        </p:txBody>
      </p:sp>
      <p:pic>
        <p:nvPicPr>
          <p:cNvPr id="4" name="Picture 4">
            <a:extLst>
              <a:ext uri="{FF2B5EF4-FFF2-40B4-BE49-F238E27FC236}">
                <a16:creationId xmlns:a16="http://schemas.microsoft.com/office/drawing/2014/main" id="{7821F3EB-8F43-456B-A061-99657972F46B}"/>
              </a:ext>
            </a:extLst>
          </p:cNvPr>
          <p:cNvPicPr>
            <a:picLocks noChangeAspect="1"/>
          </p:cNvPicPr>
          <p:nvPr/>
        </p:nvPicPr>
        <p:blipFill>
          <a:blip r:embed="rId2"/>
          <a:stretch>
            <a:fillRect/>
          </a:stretch>
        </p:blipFill>
        <p:spPr>
          <a:xfrm>
            <a:off x="7675166" y="1667966"/>
            <a:ext cx="4236748" cy="4227485"/>
          </a:xfrm>
          <a:prstGeom prst="rect">
            <a:avLst/>
          </a:prstGeom>
        </p:spPr>
      </p:pic>
      <p:sp>
        <p:nvSpPr>
          <p:cNvPr id="5" name="Rectangle: Rounded Corners 4">
            <a:extLst>
              <a:ext uri="{FF2B5EF4-FFF2-40B4-BE49-F238E27FC236}">
                <a16:creationId xmlns:a16="http://schemas.microsoft.com/office/drawing/2014/main" id="{2500EC57-EB1A-484C-839A-3BDA360B0EE7}"/>
              </a:ext>
            </a:extLst>
          </p:cNvPr>
          <p:cNvSpPr/>
          <p:nvPr/>
        </p:nvSpPr>
        <p:spPr>
          <a:xfrm>
            <a:off x="1163533" y="4560865"/>
            <a:ext cx="6052813" cy="1578426"/>
          </a:xfrm>
          <a:prstGeom prst="roundRect">
            <a:avLst/>
          </a:prstGeom>
          <a:solidFill>
            <a:srgbClr val="60986E"/>
          </a:solidFill>
          <a:ln>
            <a:solidFill>
              <a:srgbClr val="095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bg1"/>
              </a:solidFill>
              <a:ea typeface="+mn-lt"/>
              <a:cs typeface="+mn-lt"/>
            </a:endParaRPr>
          </a:p>
          <a:p>
            <a:pPr algn="ctr"/>
            <a:r>
              <a:rPr lang="en-GB" sz="2000" b="1" dirty="0">
                <a:solidFill>
                  <a:schemeClr val="bg1"/>
                </a:solidFill>
                <a:ea typeface="+mn-lt"/>
                <a:cs typeface="+mn-lt"/>
                <a:hlinkClick r:id="rId3">
                  <a:extLst>
                    <a:ext uri="{A12FA001-AC4F-418D-AE19-62706E023703}">
                      <ahyp:hlinkClr xmlns:ahyp="http://schemas.microsoft.com/office/drawing/2018/hyperlinkcolor" val="tx"/>
                    </a:ext>
                  </a:extLst>
                </a:hlinkClick>
              </a:rPr>
              <a:t>Leiðbeiningar vegna orlofstöku sumarið 2021 (PDF)</a:t>
            </a:r>
            <a:endParaRPr lang="en-US" sz="2000" dirty="0">
              <a:solidFill>
                <a:schemeClr val="bg1"/>
              </a:solidFill>
              <a:cs typeface="Calibri"/>
            </a:endParaRPr>
          </a:p>
          <a:p>
            <a:pPr algn="ctr"/>
            <a:r>
              <a:rPr lang="en-GB" sz="2000" dirty="0">
                <a:ea typeface="+mn-lt"/>
                <a:cs typeface="+mn-lt"/>
              </a:rPr>
              <a:t>Birt í ljósi þess að margir eru að auka við sig starfshlutfall 1. maí 2021 vegna betri vinnutíma í vaktavinnu.</a:t>
            </a:r>
            <a:endParaRPr lang="en-GB" sz="2000" dirty="0"/>
          </a:p>
          <a:p>
            <a:pPr algn="ctr"/>
            <a:endParaRPr lang="en-GB" sz="2000" dirty="0">
              <a:cs typeface="Calibri"/>
            </a:endParaRPr>
          </a:p>
        </p:txBody>
      </p:sp>
    </p:spTree>
    <p:extLst>
      <p:ext uri="{BB962C8B-B14F-4D97-AF65-F5344CB8AC3E}">
        <p14:creationId xmlns:p14="http://schemas.microsoft.com/office/powerpoint/2010/main" val="28855052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FD66E6-DA40-4BA2-81DA-FF471DD21B10}"/>
              </a:ext>
            </a:extLst>
          </p:cNvPr>
          <p:cNvSpPr>
            <a:spLocks noGrp="1"/>
          </p:cNvSpPr>
          <p:nvPr>
            <p:ph type="body" sz="quarter" idx="10"/>
          </p:nvPr>
        </p:nvSpPr>
        <p:spPr/>
        <p:txBody>
          <a:bodyPr/>
          <a:lstStyle/>
          <a:p>
            <a:r>
              <a:rPr lang="en-GB" dirty="0"/>
              <a:t>Fræðsluefni</a:t>
            </a:r>
            <a:endParaRPr lang="is-IS" dirty="0"/>
          </a:p>
        </p:txBody>
      </p:sp>
      <p:pic>
        <p:nvPicPr>
          <p:cNvPr id="3" name="Picture 2">
            <a:extLst>
              <a:ext uri="{FF2B5EF4-FFF2-40B4-BE49-F238E27FC236}">
                <a16:creationId xmlns:a16="http://schemas.microsoft.com/office/drawing/2014/main" id="{63A99338-483F-41E1-B60D-094CF9A6477C}"/>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746657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ynd 4">
            <a:hlinkClick r:id="rId3"/>
            <a:extLst>
              <a:ext uri="{FF2B5EF4-FFF2-40B4-BE49-F238E27FC236}">
                <a16:creationId xmlns:a16="http://schemas.microsoft.com/office/drawing/2014/main" id="{9B4CB77C-803A-4CE7-A788-57968BB09C13}"/>
              </a:ext>
            </a:extLst>
          </p:cNvPr>
          <p:cNvPicPr>
            <a:picLocks noChangeAspect="1"/>
          </p:cNvPicPr>
          <p:nvPr/>
        </p:nvPicPr>
        <p:blipFill rotWithShape="1">
          <a:blip r:embed="rId4"/>
          <a:srcRect b="31627"/>
          <a:stretch/>
        </p:blipFill>
        <p:spPr>
          <a:xfrm>
            <a:off x="512889" y="1715164"/>
            <a:ext cx="5522635" cy="3720438"/>
          </a:xfrm>
          <a:prstGeom prst="rect">
            <a:avLst/>
          </a:prstGeom>
          <a:ln>
            <a:noFill/>
          </a:ln>
          <a:effectLst>
            <a:outerShdw blurRad="292100" dist="139700" dir="2700000" algn="tl" rotWithShape="0">
              <a:srgbClr val="333333">
                <a:alpha val="65000"/>
              </a:srgbClr>
            </a:outerShdw>
          </a:effectLst>
        </p:spPr>
      </p:pic>
      <p:sp>
        <p:nvSpPr>
          <p:cNvPr id="3" name="Textastaðgengill 2">
            <a:extLst>
              <a:ext uri="{FF2B5EF4-FFF2-40B4-BE49-F238E27FC236}">
                <a16:creationId xmlns:a16="http://schemas.microsoft.com/office/drawing/2014/main" id="{DD0D8C21-454C-4127-83CD-F30294005AC6}"/>
              </a:ext>
            </a:extLst>
          </p:cNvPr>
          <p:cNvSpPr>
            <a:spLocks noGrp="1"/>
          </p:cNvSpPr>
          <p:nvPr>
            <p:ph type="body" sz="quarter" idx="12"/>
          </p:nvPr>
        </p:nvSpPr>
        <p:spPr/>
        <p:txBody>
          <a:bodyPr/>
          <a:lstStyle/>
          <a:p>
            <a:r>
              <a:rPr lang="is-IS" sz="3200" dirty="0">
                <a:solidFill>
                  <a:srgbClr val="032742"/>
                </a:solidFill>
                <a:hlinkClick r:id="rId5">
                  <a:extLst>
                    <a:ext uri="{A12FA001-AC4F-418D-AE19-62706E023703}">
                      <ahyp:hlinkClr xmlns:ahyp="http://schemas.microsoft.com/office/drawing/2018/hyperlinkcolor" val="tx"/>
                    </a:ext>
                  </a:extLst>
                </a:hlinkClick>
              </a:rPr>
              <a:t>www.betrivinnutimi.is</a:t>
            </a:r>
            <a:endParaRPr lang="is-IS" sz="3600" dirty="0">
              <a:solidFill>
                <a:srgbClr val="032742"/>
              </a:solidFill>
            </a:endParaRPr>
          </a:p>
        </p:txBody>
      </p:sp>
      <p:pic>
        <p:nvPicPr>
          <p:cNvPr id="9" name="Mynd 8">
            <a:hlinkClick r:id="rId6"/>
            <a:extLst>
              <a:ext uri="{FF2B5EF4-FFF2-40B4-BE49-F238E27FC236}">
                <a16:creationId xmlns:a16="http://schemas.microsoft.com/office/drawing/2014/main" id="{BF388A14-9B8C-443E-9CB5-5E4FA923101E}"/>
              </a:ext>
            </a:extLst>
          </p:cNvPr>
          <p:cNvPicPr>
            <a:picLocks noChangeAspect="1"/>
          </p:cNvPicPr>
          <p:nvPr/>
        </p:nvPicPr>
        <p:blipFill>
          <a:blip r:embed="rId7"/>
          <a:stretch>
            <a:fillRect/>
          </a:stretch>
        </p:blipFill>
        <p:spPr>
          <a:xfrm>
            <a:off x="6391868" y="1736640"/>
            <a:ext cx="5457774" cy="2597959"/>
          </a:xfrm>
          <a:prstGeom prst="rect">
            <a:avLst/>
          </a:prstGeom>
          <a:ln>
            <a:noFill/>
          </a:ln>
          <a:effectLst>
            <a:outerShdw blurRad="292100" dist="139700" dir="2700000" algn="tl" rotWithShape="0">
              <a:srgbClr val="333333">
                <a:alpha val="65000"/>
              </a:srgbClr>
            </a:outerShdw>
          </a:effectLst>
        </p:spPr>
      </p:pic>
      <p:pic>
        <p:nvPicPr>
          <p:cNvPr id="11" name="Mynd 10">
            <a:hlinkClick r:id="rId8"/>
            <a:extLst>
              <a:ext uri="{FF2B5EF4-FFF2-40B4-BE49-F238E27FC236}">
                <a16:creationId xmlns:a16="http://schemas.microsoft.com/office/drawing/2014/main" id="{32D241D8-1032-4227-8636-CBEBBA3F0585}"/>
              </a:ext>
            </a:extLst>
          </p:cNvPr>
          <p:cNvPicPr>
            <a:picLocks noChangeAspect="1"/>
          </p:cNvPicPr>
          <p:nvPr/>
        </p:nvPicPr>
        <p:blipFill>
          <a:blip r:embed="rId9"/>
          <a:stretch>
            <a:fillRect/>
          </a:stretch>
        </p:blipFill>
        <p:spPr>
          <a:xfrm>
            <a:off x="6520744" y="4948823"/>
            <a:ext cx="5204965" cy="1541748"/>
          </a:xfrm>
          <a:prstGeom prst="rect">
            <a:avLst/>
          </a:prstGeom>
          <a:ln>
            <a:noFill/>
          </a:ln>
          <a:effectLst>
            <a:outerShdw blurRad="292100" dist="139700" dir="2700000" algn="tl" rotWithShape="0">
              <a:srgbClr val="333333">
                <a:alpha val="65000"/>
              </a:srgbClr>
            </a:outerShdw>
          </a:effectLst>
        </p:spPr>
      </p:pic>
      <p:pic>
        <p:nvPicPr>
          <p:cNvPr id="15" name="Mynd 14">
            <a:hlinkClick r:id="rId10"/>
            <a:extLst>
              <a:ext uri="{FF2B5EF4-FFF2-40B4-BE49-F238E27FC236}">
                <a16:creationId xmlns:a16="http://schemas.microsoft.com/office/drawing/2014/main" id="{8FF66CD8-D1EF-4BF8-874D-874508237DF3}"/>
              </a:ext>
            </a:extLst>
          </p:cNvPr>
          <p:cNvPicPr>
            <a:picLocks noChangeAspect="1"/>
          </p:cNvPicPr>
          <p:nvPr/>
        </p:nvPicPr>
        <p:blipFill rotWithShape="1">
          <a:blip r:embed="rId11"/>
          <a:srcRect l="10401" t="23877" r="5231" b="9074"/>
          <a:stretch/>
        </p:blipFill>
        <p:spPr>
          <a:xfrm>
            <a:off x="2177031" y="5625429"/>
            <a:ext cx="2184087" cy="861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489975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2A90AE-F5E9-49C9-8459-8525DDE7E66C}"/>
              </a:ext>
            </a:extLst>
          </p:cNvPr>
          <p:cNvSpPr>
            <a:spLocks noGrp="1"/>
          </p:cNvSpPr>
          <p:nvPr>
            <p:ph type="body" sz="quarter" idx="12"/>
          </p:nvPr>
        </p:nvSpPr>
        <p:spPr/>
        <p:txBody>
          <a:bodyPr/>
          <a:lstStyle/>
          <a:p>
            <a:r>
              <a:rPr lang="en-GB" dirty="0">
                <a:solidFill>
                  <a:schemeClr val="tx2"/>
                </a:solidFill>
              </a:rPr>
              <a:t>Fræðsluefni um nýja/breytta þætti í launamyndun</a:t>
            </a:r>
            <a:endParaRPr lang="is-IS" dirty="0">
              <a:solidFill>
                <a:schemeClr val="tx2"/>
              </a:solidFill>
            </a:endParaRPr>
          </a:p>
        </p:txBody>
      </p:sp>
      <p:sp>
        <p:nvSpPr>
          <p:cNvPr id="3" name="Text Placeholder 2">
            <a:extLst>
              <a:ext uri="{FF2B5EF4-FFF2-40B4-BE49-F238E27FC236}">
                <a16:creationId xmlns:a16="http://schemas.microsoft.com/office/drawing/2014/main" id="{1EEEF585-C164-4385-91B9-3EEA961DF11C}"/>
              </a:ext>
            </a:extLst>
          </p:cNvPr>
          <p:cNvSpPr>
            <a:spLocks noGrp="1"/>
          </p:cNvSpPr>
          <p:nvPr>
            <p:ph type="body" sz="quarter" idx="13"/>
          </p:nvPr>
        </p:nvSpPr>
        <p:spPr/>
        <p:txBody>
          <a:bodyPr/>
          <a:lstStyle/>
          <a:p>
            <a:pPr marL="285750" indent="-285750">
              <a:buFont typeface="Wingdings" panose="05000000000000000000" pitchFamily="2" charset="2"/>
              <a:buChar char="ü"/>
            </a:pPr>
            <a:r>
              <a:rPr lang="en-GB" sz="2000" dirty="0"/>
              <a:t>Betrivinnutimi.is</a:t>
            </a:r>
          </a:p>
          <a:p>
            <a:pPr marL="285750" indent="-285750">
              <a:buFont typeface="Wingdings" panose="05000000000000000000" pitchFamily="2" charset="2"/>
              <a:buChar char="ü"/>
            </a:pPr>
            <a:r>
              <a:rPr lang="en-GB" sz="2000" dirty="0">
                <a:hlinkClick r:id="rId2"/>
              </a:rPr>
              <a:t>Vægi vinnuskyldustunda og vaktaálag</a:t>
            </a:r>
            <a:endParaRPr lang="en-GB" sz="2000" dirty="0"/>
          </a:p>
          <a:p>
            <a:pPr marL="285750" indent="-285750">
              <a:buFont typeface="Wingdings" panose="05000000000000000000" pitchFamily="2" charset="2"/>
              <a:buChar char="ü"/>
            </a:pPr>
            <a:r>
              <a:rPr lang="en-GB" sz="2000" dirty="0">
                <a:hlinkClick r:id="rId3"/>
              </a:rPr>
              <a:t>Vaktahvati</a:t>
            </a:r>
            <a:endParaRPr lang="en-GB" sz="2000" dirty="0"/>
          </a:p>
          <a:p>
            <a:pPr marL="285750" indent="-285750">
              <a:buFont typeface="Wingdings" panose="05000000000000000000" pitchFamily="2" charset="2"/>
              <a:buChar char="ü"/>
            </a:pPr>
            <a:r>
              <a:rPr lang="en-GB" sz="2000" dirty="0">
                <a:hlinkClick r:id="rId4"/>
              </a:rPr>
              <a:t>Yfirvinna, breytingagjald og árleg vinnuskylda</a:t>
            </a:r>
            <a:endParaRPr lang="en-GB" sz="2000" dirty="0"/>
          </a:p>
          <a:p>
            <a:pPr marL="285750" indent="-285750">
              <a:buFont typeface="Wingdings" panose="05000000000000000000" pitchFamily="2" charset="2"/>
              <a:buChar char="ü"/>
            </a:pPr>
            <a:r>
              <a:rPr lang="en-GB" sz="2000" dirty="0">
                <a:hlinkClick r:id="rId5"/>
              </a:rPr>
              <a:t>Betri vinnutími á 2 mín</a:t>
            </a:r>
            <a:r>
              <a:rPr lang="is-IS" sz="2000" dirty="0"/>
              <a:t> – teiknimynd um öll helstu atriðin</a:t>
            </a:r>
            <a:endParaRPr lang="en-GB" sz="2000" dirty="0"/>
          </a:p>
        </p:txBody>
      </p:sp>
      <p:pic>
        <p:nvPicPr>
          <p:cNvPr id="4" name="Mynd 4">
            <a:extLst>
              <a:ext uri="{FF2B5EF4-FFF2-40B4-BE49-F238E27FC236}">
                <a16:creationId xmlns:a16="http://schemas.microsoft.com/office/drawing/2014/main" id="{8599F800-091F-4018-ABCC-43607CC1DF41}"/>
              </a:ext>
            </a:extLst>
          </p:cNvPr>
          <p:cNvPicPr>
            <a:picLocks noChangeAspect="1"/>
          </p:cNvPicPr>
          <p:nvPr/>
        </p:nvPicPr>
        <p:blipFill>
          <a:blip r:embed="rId6"/>
          <a:stretch>
            <a:fillRect/>
          </a:stretch>
        </p:blipFill>
        <p:spPr>
          <a:xfrm>
            <a:off x="6888957" y="1478757"/>
            <a:ext cx="5190740" cy="5190740"/>
          </a:xfrm>
          <a:prstGeom prst="rect">
            <a:avLst/>
          </a:prstGeom>
        </p:spPr>
      </p:pic>
    </p:spTree>
    <p:extLst>
      <p:ext uri="{BB962C8B-B14F-4D97-AF65-F5344CB8AC3E}">
        <p14:creationId xmlns:p14="http://schemas.microsoft.com/office/powerpoint/2010/main" val="1070895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E164F3-370D-49CA-92DD-10788C59FF66}"/>
              </a:ext>
            </a:extLst>
          </p:cNvPr>
          <p:cNvSpPr>
            <a:spLocks noGrp="1"/>
          </p:cNvSpPr>
          <p:nvPr>
            <p:ph type="body" sz="quarter" idx="12"/>
          </p:nvPr>
        </p:nvSpPr>
        <p:spPr/>
        <p:txBody>
          <a:bodyPr/>
          <a:lstStyle/>
          <a:p>
            <a:r>
              <a:rPr lang="en-GB" dirty="0">
                <a:solidFill>
                  <a:schemeClr val="tx2"/>
                </a:solidFill>
              </a:rPr>
              <a:t>Spurt og svarað</a:t>
            </a:r>
            <a:endParaRPr lang="is-IS" dirty="0">
              <a:solidFill>
                <a:schemeClr val="tx2"/>
              </a:solidFill>
            </a:endParaRPr>
          </a:p>
        </p:txBody>
      </p:sp>
      <p:sp>
        <p:nvSpPr>
          <p:cNvPr id="3" name="Text Placeholder 2">
            <a:extLst>
              <a:ext uri="{FF2B5EF4-FFF2-40B4-BE49-F238E27FC236}">
                <a16:creationId xmlns:a16="http://schemas.microsoft.com/office/drawing/2014/main" id="{E846290C-7419-4BD4-AC36-DBAB37970CB9}"/>
              </a:ext>
            </a:extLst>
          </p:cNvPr>
          <p:cNvSpPr>
            <a:spLocks noGrp="1"/>
          </p:cNvSpPr>
          <p:nvPr>
            <p:ph type="body" sz="quarter" idx="13"/>
          </p:nvPr>
        </p:nvSpPr>
        <p:spPr/>
        <p:txBody>
          <a:bodyPr/>
          <a:lstStyle/>
          <a:p>
            <a:pPr marL="285750" indent="-285750">
              <a:buFont typeface="Arial" panose="020B0604020202020204" pitchFamily="34" charset="0"/>
              <a:buChar char="•"/>
            </a:pPr>
            <a:r>
              <a:rPr lang="en-GB" sz="2000" dirty="0"/>
              <a:t>Búið að svara fjölmörgum spurningum á vefnum betrivinnutimi.is</a:t>
            </a:r>
          </a:p>
          <a:p>
            <a:pPr marL="285750" indent="-285750">
              <a:buFont typeface="Arial" panose="020B0604020202020204" pitchFamily="34" charset="0"/>
              <a:buChar char="•"/>
            </a:pPr>
            <a:r>
              <a:rPr lang="en-GB" sz="2000" dirty="0"/>
              <a:t>Ágætt að leita þar ef spurningar vakna</a:t>
            </a:r>
          </a:p>
          <a:p>
            <a:pPr marL="285750" indent="-285750">
              <a:buFont typeface="Wingdings" panose="05000000000000000000" pitchFamily="2" charset="2"/>
              <a:buChar char="ü"/>
            </a:pPr>
            <a:r>
              <a:rPr lang="en-GB" sz="2000" dirty="0">
                <a:hlinkClick r:id="rId3"/>
              </a:rPr>
              <a:t>Spurt og svarað um vaktavinnu</a:t>
            </a:r>
            <a:endParaRPr lang="en-GB" sz="2000" dirty="0"/>
          </a:p>
          <a:p>
            <a:pPr marL="342900" indent="-342900">
              <a:buFont typeface="Arial" panose="020B0604020202020204" pitchFamily="34" charset="0"/>
              <a:buChar char="•"/>
            </a:pPr>
            <a:r>
              <a:rPr lang="en-GB" sz="2000" dirty="0"/>
              <a:t>Á hverjum vinnustað ætti að vera aðili sem ber ábyrgð á innleiðingunni, t.d. í mannauðsdeild. Þangað er hægt að leita.</a:t>
            </a:r>
          </a:p>
          <a:p>
            <a:pPr marL="342900" indent="-342900">
              <a:buFont typeface="Arial" panose="020B0604020202020204" pitchFamily="34" charset="0"/>
              <a:buChar char="•"/>
            </a:pPr>
            <a:r>
              <a:rPr lang="en-GB" sz="2000" dirty="0"/>
              <a:t>Annars hægt að leita til stéttarfélaga, svo innleiðingarhópa og eftir atvikum verkefnastjórnar/stýrihóps</a:t>
            </a:r>
            <a:endParaRPr lang="is-IS" sz="2000" dirty="0"/>
          </a:p>
        </p:txBody>
      </p:sp>
      <p:pic>
        <p:nvPicPr>
          <p:cNvPr id="5" name="Mynd 4">
            <a:extLst>
              <a:ext uri="{FF2B5EF4-FFF2-40B4-BE49-F238E27FC236}">
                <a16:creationId xmlns:a16="http://schemas.microsoft.com/office/drawing/2014/main" id="{9C5DCB43-EABF-4DA7-BE04-DC80702F41CE}"/>
              </a:ext>
            </a:extLst>
          </p:cNvPr>
          <p:cNvPicPr>
            <a:picLocks noChangeAspect="1"/>
          </p:cNvPicPr>
          <p:nvPr/>
        </p:nvPicPr>
        <p:blipFill>
          <a:blip r:embed="rId4"/>
          <a:stretch>
            <a:fillRect/>
          </a:stretch>
        </p:blipFill>
        <p:spPr>
          <a:xfrm>
            <a:off x="6742444" y="1283109"/>
            <a:ext cx="5408433" cy="5408433"/>
          </a:xfrm>
          <a:prstGeom prst="rect">
            <a:avLst/>
          </a:prstGeom>
        </p:spPr>
      </p:pic>
    </p:spTree>
    <p:extLst>
      <p:ext uri="{BB962C8B-B14F-4D97-AF65-F5344CB8AC3E}">
        <p14:creationId xmlns:p14="http://schemas.microsoft.com/office/powerpoint/2010/main" val="2122451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2F7C5409-6D84-47B1-AA99-1B8EE54B8C4F}"/>
              </a:ext>
            </a:extLst>
          </p:cNvPr>
          <p:cNvSpPr>
            <a:spLocks noGrp="1"/>
          </p:cNvSpPr>
          <p:nvPr>
            <p:ph type="body" sz="quarter" idx="12"/>
          </p:nvPr>
        </p:nvSpPr>
        <p:spPr>
          <a:xfrm>
            <a:off x="920024" y="723208"/>
            <a:ext cx="5693881" cy="655457"/>
          </a:xfrm>
        </p:spPr>
        <p:txBody>
          <a:bodyPr lIns="91440" tIns="45720" rIns="91440" bIns="45720" anchor="t"/>
          <a:lstStyle/>
          <a:p>
            <a:r>
              <a:rPr lang="is-IS" dirty="0">
                <a:solidFill>
                  <a:srgbClr val="032742"/>
                </a:solidFill>
                <a:latin typeface="FiraGO SemiBold"/>
              </a:rPr>
              <a:t>Af hverju leiðarljósin 3?    </a:t>
            </a:r>
            <a:endParaRPr lang="is-IS" dirty="0">
              <a:solidFill>
                <a:srgbClr val="032742"/>
              </a:solidFill>
            </a:endParaRPr>
          </a:p>
        </p:txBody>
      </p:sp>
      <p:pic>
        <p:nvPicPr>
          <p:cNvPr id="5" name="Picture 4" descr="A picture containing sign, room, shirt&#10;&#10;Description automatically generated">
            <a:extLst>
              <a:ext uri="{FF2B5EF4-FFF2-40B4-BE49-F238E27FC236}">
                <a16:creationId xmlns:a16="http://schemas.microsoft.com/office/drawing/2014/main" id="{A99BFE73-66DD-4508-A01E-9317DE971514}"/>
              </a:ext>
            </a:extLst>
          </p:cNvPr>
          <p:cNvPicPr>
            <a:picLocks noChangeAspect="1"/>
          </p:cNvPicPr>
          <p:nvPr/>
        </p:nvPicPr>
        <p:blipFill rotWithShape="1">
          <a:blip r:embed="rId4"/>
          <a:srcRect l="82170" t="33032" r="7761" b="46718"/>
          <a:stretch/>
        </p:blipFill>
        <p:spPr>
          <a:xfrm>
            <a:off x="7165418" y="289331"/>
            <a:ext cx="1227611" cy="1388742"/>
          </a:xfrm>
          <a:prstGeom prst="rect">
            <a:avLst/>
          </a:prstGeom>
        </p:spPr>
      </p:pic>
      <p:pic>
        <p:nvPicPr>
          <p:cNvPr id="7" name="Picture 4" descr="A picture containing sign, room, shirt&#10;&#10;Description automatically generated">
            <a:extLst>
              <a:ext uri="{FF2B5EF4-FFF2-40B4-BE49-F238E27FC236}">
                <a16:creationId xmlns:a16="http://schemas.microsoft.com/office/drawing/2014/main" id="{0D325C64-213B-42A1-92CF-C6426F8D13DD}"/>
              </a:ext>
            </a:extLst>
          </p:cNvPr>
          <p:cNvPicPr>
            <a:picLocks noChangeAspect="1"/>
          </p:cNvPicPr>
          <p:nvPr/>
        </p:nvPicPr>
        <p:blipFill rotWithShape="1">
          <a:blip r:embed="rId4"/>
          <a:srcRect l="82201" t="54530" r="6947" b="25963"/>
          <a:stretch/>
        </p:blipFill>
        <p:spPr>
          <a:xfrm>
            <a:off x="8584441" y="450045"/>
            <a:ext cx="1323146" cy="1337812"/>
          </a:xfrm>
          <a:prstGeom prst="rect">
            <a:avLst/>
          </a:prstGeom>
        </p:spPr>
      </p:pic>
      <p:pic>
        <p:nvPicPr>
          <p:cNvPr id="9" name="Picture 4" descr="A picture containing sign, room, shirt&#10;&#10;Description automatically generated">
            <a:extLst>
              <a:ext uri="{FF2B5EF4-FFF2-40B4-BE49-F238E27FC236}">
                <a16:creationId xmlns:a16="http://schemas.microsoft.com/office/drawing/2014/main" id="{7E806AA1-F900-4C68-950D-1BFC659C77F8}"/>
              </a:ext>
            </a:extLst>
          </p:cNvPr>
          <p:cNvPicPr>
            <a:picLocks noChangeAspect="1"/>
          </p:cNvPicPr>
          <p:nvPr/>
        </p:nvPicPr>
        <p:blipFill rotWithShape="1">
          <a:blip r:embed="rId4"/>
          <a:srcRect l="82170" t="73531" r="7761" b="7411"/>
          <a:stretch/>
        </p:blipFill>
        <p:spPr>
          <a:xfrm>
            <a:off x="10098999" y="450045"/>
            <a:ext cx="1227611" cy="1307023"/>
          </a:xfrm>
          <a:prstGeom prst="rect">
            <a:avLst/>
          </a:prstGeom>
        </p:spPr>
      </p:pic>
      <p:pic>
        <p:nvPicPr>
          <p:cNvPr id="6" name="Mynd 5">
            <a:extLst>
              <a:ext uri="{FF2B5EF4-FFF2-40B4-BE49-F238E27FC236}">
                <a16:creationId xmlns:a16="http://schemas.microsoft.com/office/drawing/2014/main" id="{D9994528-1605-43BA-86E1-3B02C650B79C}"/>
              </a:ext>
            </a:extLst>
          </p:cNvPr>
          <p:cNvPicPr>
            <a:picLocks noChangeAspect="1"/>
          </p:cNvPicPr>
          <p:nvPr/>
        </p:nvPicPr>
        <p:blipFill>
          <a:blip r:embed="rId5"/>
          <a:stretch>
            <a:fillRect/>
          </a:stretch>
        </p:blipFill>
        <p:spPr>
          <a:xfrm>
            <a:off x="-193471" y="1678073"/>
            <a:ext cx="5280195" cy="5280195"/>
          </a:xfrm>
          <a:prstGeom prst="rect">
            <a:avLst/>
          </a:prstGeom>
        </p:spPr>
      </p:pic>
      <p:pic>
        <p:nvPicPr>
          <p:cNvPr id="10" name="Mynd 9">
            <a:extLst>
              <a:ext uri="{FF2B5EF4-FFF2-40B4-BE49-F238E27FC236}">
                <a16:creationId xmlns:a16="http://schemas.microsoft.com/office/drawing/2014/main" id="{6FB05059-F998-4169-ABCF-0D043086F94C}"/>
              </a:ext>
            </a:extLst>
          </p:cNvPr>
          <p:cNvPicPr>
            <a:picLocks noChangeAspect="1"/>
          </p:cNvPicPr>
          <p:nvPr/>
        </p:nvPicPr>
        <p:blipFill>
          <a:blip r:embed="rId6"/>
          <a:stretch>
            <a:fillRect/>
          </a:stretch>
        </p:blipFill>
        <p:spPr>
          <a:xfrm>
            <a:off x="5471607" y="1911191"/>
            <a:ext cx="5745480" cy="5745480"/>
          </a:xfrm>
          <a:prstGeom prst="rect">
            <a:avLst/>
          </a:prstGeom>
        </p:spPr>
      </p:pic>
      <p:sp>
        <p:nvSpPr>
          <p:cNvPr id="11" name="Rétthyrningur: Ávöl horn 10">
            <a:extLst>
              <a:ext uri="{FF2B5EF4-FFF2-40B4-BE49-F238E27FC236}">
                <a16:creationId xmlns:a16="http://schemas.microsoft.com/office/drawing/2014/main" id="{CC353B50-632C-4AB8-B3ED-E4FAC2DF88B9}"/>
              </a:ext>
            </a:extLst>
          </p:cNvPr>
          <p:cNvSpPr/>
          <p:nvPr/>
        </p:nvSpPr>
        <p:spPr>
          <a:xfrm>
            <a:off x="4815840" y="2728295"/>
            <a:ext cx="2095967" cy="2691907"/>
          </a:xfrm>
          <a:prstGeom prst="roundRect">
            <a:avLst/>
          </a:prstGeom>
          <a:solidFill>
            <a:srgbClr val="F18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400" b="1" i="0" u="none" strike="noStrike" kern="1200" cap="none" spc="0" normalizeH="0" baseline="0" noProof="0" dirty="0">
                <a:ln>
                  <a:noFill/>
                </a:ln>
                <a:solidFill>
                  <a:srgbClr val="FFFFFF"/>
                </a:solidFill>
                <a:effectLst/>
                <a:uLnTx/>
                <a:uFillTx/>
                <a:latin typeface="Calibri" panose="020F0502020204030204"/>
                <a:ea typeface="+mn-ea"/>
                <a:cs typeface="+mn-cs"/>
              </a:rPr>
              <a:t>Vaktavinna</a:t>
            </a:r>
          </a:p>
        </p:txBody>
      </p:sp>
      <p:sp>
        <p:nvSpPr>
          <p:cNvPr id="28" name="Rétthyrningur: Ávöl horn 27">
            <a:extLst>
              <a:ext uri="{FF2B5EF4-FFF2-40B4-BE49-F238E27FC236}">
                <a16:creationId xmlns:a16="http://schemas.microsoft.com/office/drawing/2014/main" id="{25431F2C-B7FB-48BF-AB50-7BDEB35B8958}"/>
              </a:ext>
            </a:extLst>
          </p:cNvPr>
          <p:cNvSpPr/>
          <p:nvPr/>
        </p:nvSpPr>
        <p:spPr>
          <a:xfrm>
            <a:off x="9533129" y="4912995"/>
            <a:ext cx="2095967" cy="495300"/>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400" b="0" i="0" u="none" strike="noStrike" kern="1200" cap="none" spc="0" normalizeH="0" baseline="0" noProof="0" dirty="0">
                <a:ln>
                  <a:noFill/>
                </a:ln>
                <a:solidFill>
                  <a:srgbClr val="FFFFFF"/>
                </a:solidFill>
                <a:effectLst/>
                <a:uLnTx/>
                <a:uFillTx/>
                <a:latin typeface="Calibri" panose="020F0502020204030204"/>
                <a:ea typeface="+mn-ea"/>
                <a:cs typeface="+mn-cs"/>
              </a:rPr>
              <a:t>Öryggi og slys</a:t>
            </a:r>
          </a:p>
        </p:txBody>
      </p:sp>
      <p:sp>
        <p:nvSpPr>
          <p:cNvPr id="30" name="Rétthyrningur: Ávöl horn 29">
            <a:extLst>
              <a:ext uri="{FF2B5EF4-FFF2-40B4-BE49-F238E27FC236}">
                <a16:creationId xmlns:a16="http://schemas.microsoft.com/office/drawing/2014/main" id="{E1322ED8-90AD-4467-806A-6006CC8F1092}"/>
              </a:ext>
            </a:extLst>
          </p:cNvPr>
          <p:cNvSpPr/>
          <p:nvPr/>
        </p:nvSpPr>
        <p:spPr>
          <a:xfrm>
            <a:off x="9533129" y="4386906"/>
            <a:ext cx="2095967" cy="495300"/>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400" b="0" i="0" u="none" strike="noStrike" kern="1200" cap="none" spc="0" normalizeH="0" baseline="0" noProof="0" dirty="0">
                <a:ln>
                  <a:noFill/>
                </a:ln>
                <a:solidFill>
                  <a:srgbClr val="FFFFFF"/>
                </a:solidFill>
                <a:effectLst/>
                <a:uLnTx/>
                <a:uFillTx/>
                <a:latin typeface="Calibri" panose="020F0502020204030204"/>
                <a:ea typeface="+mn-ea"/>
                <a:cs typeface="+mn-cs"/>
              </a:rPr>
              <a:t>Mistök</a:t>
            </a:r>
          </a:p>
        </p:txBody>
      </p:sp>
      <p:sp>
        <p:nvSpPr>
          <p:cNvPr id="32" name="Rétthyrningur: Ávöl horn 31">
            <a:extLst>
              <a:ext uri="{FF2B5EF4-FFF2-40B4-BE49-F238E27FC236}">
                <a16:creationId xmlns:a16="http://schemas.microsoft.com/office/drawing/2014/main" id="{58AF5932-DE61-4574-9157-CB91B646DAA2}"/>
              </a:ext>
            </a:extLst>
          </p:cNvPr>
          <p:cNvSpPr/>
          <p:nvPr/>
        </p:nvSpPr>
        <p:spPr>
          <a:xfrm>
            <a:off x="9533129" y="3858039"/>
            <a:ext cx="2095967" cy="495300"/>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400" b="0" i="0" u="none" strike="noStrike" kern="1200" cap="none" spc="0" normalizeH="0" baseline="0" noProof="0" dirty="0">
                <a:ln>
                  <a:noFill/>
                </a:ln>
                <a:solidFill>
                  <a:srgbClr val="FFFFFF"/>
                </a:solidFill>
                <a:effectLst/>
                <a:uLnTx/>
                <a:uFillTx/>
                <a:latin typeface="Calibri" panose="020F0502020204030204"/>
                <a:ea typeface="+mn-ea"/>
                <a:cs typeface="+mn-cs"/>
              </a:rPr>
              <a:t>Svefn &amp; þreyta</a:t>
            </a:r>
          </a:p>
        </p:txBody>
      </p:sp>
      <p:sp>
        <p:nvSpPr>
          <p:cNvPr id="34" name="Rétthyrningur: Ávöl horn 33">
            <a:extLst>
              <a:ext uri="{FF2B5EF4-FFF2-40B4-BE49-F238E27FC236}">
                <a16:creationId xmlns:a16="http://schemas.microsoft.com/office/drawing/2014/main" id="{D02DCA5C-F500-4DA4-A7DA-C82B7922E119}"/>
              </a:ext>
            </a:extLst>
          </p:cNvPr>
          <p:cNvSpPr/>
          <p:nvPr/>
        </p:nvSpPr>
        <p:spPr>
          <a:xfrm>
            <a:off x="9556943" y="3314599"/>
            <a:ext cx="2095967" cy="495300"/>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400" b="0" i="0" u="none" strike="noStrike" kern="1200" cap="none" spc="0" normalizeH="0" baseline="0" noProof="0" dirty="0">
                <a:ln>
                  <a:noFill/>
                </a:ln>
                <a:solidFill>
                  <a:srgbClr val="FFFFFF"/>
                </a:solidFill>
                <a:effectLst/>
                <a:uLnTx/>
                <a:uFillTx/>
                <a:latin typeface="Calibri" panose="020F0502020204030204"/>
                <a:ea typeface="+mn-ea"/>
                <a:cs typeface="+mn-cs"/>
              </a:rPr>
              <a:t>Heilsa</a:t>
            </a:r>
          </a:p>
        </p:txBody>
      </p:sp>
      <p:sp>
        <p:nvSpPr>
          <p:cNvPr id="36" name="Rétthyrningur: Ávöl horn 35">
            <a:extLst>
              <a:ext uri="{FF2B5EF4-FFF2-40B4-BE49-F238E27FC236}">
                <a16:creationId xmlns:a16="http://schemas.microsoft.com/office/drawing/2014/main" id="{1F400737-B71F-4C30-B501-53EB4FDD50BB}"/>
              </a:ext>
            </a:extLst>
          </p:cNvPr>
          <p:cNvSpPr/>
          <p:nvPr/>
        </p:nvSpPr>
        <p:spPr>
          <a:xfrm>
            <a:off x="9556942" y="2771159"/>
            <a:ext cx="2095967" cy="495300"/>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400" b="0" i="0" u="none" strike="noStrike" kern="1200" cap="none" spc="0" normalizeH="0" baseline="0" noProof="0" dirty="0">
                <a:ln>
                  <a:noFill/>
                </a:ln>
                <a:solidFill>
                  <a:srgbClr val="FFFFFF"/>
                </a:solidFill>
                <a:effectLst/>
                <a:uLnTx/>
                <a:uFillTx/>
                <a:latin typeface="Calibri" panose="020F0502020204030204"/>
                <a:ea typeface="+mn-ea"/>
                <a:cs typeface="+mn-cs"/>
              </a:rPr>
              <a:t>Jafnvægi </a:t>
            </a:r>
          </a:p>
        </p:txBody>
      </p:sp>
      <p:sp>
        <p:nvSpPr>
          <p:cNvPr id="15" name="TextBox 14">
            <a:extLst>
              <a:ext uri="{FF2B5EF4-FFF2-40B4-BE49-F238E27FC236}">
                <a16:creationId xmlns:a16="http://schemas.microsoft.com/office/drawing/2014/main" id="{F85FCE89-231E-4E16-8ABE-0EBBD5E71686}"/>
              </a:ext>
            </a:extLst>
          </p:cNvPr>
          <p:cNvSpPr txBox="1"/>
          <p:nvPr/>
        </p:nvSpPr>
        <p:spPr>
          <a:xfrm>
            <a:off x="1096088" y="1464798"/>
            <a:ext cx="4641772" cy="369332"/>
          </a:xfrm>
          <a:prstGeom prst="rect">
            <a:avLst/>
          </a:prstGeom>
          <a:noFill/>
        </p:spPr>
        <p:txBody>
          <a:bodyPr wrap="square" lIns="91440" tIns="45720" rIns="91440" bIns="45720" anchor="t">
            <a:spAutoFit/>
          </a:bodyPr>
          <a:lstStyle/>
          <a:p>
            <a:pPr marR="0" lvl="0" algn="l" defTabSz="914400" rtl="0" eaLnBrk="1" fontAlgn="base" latinLnBrk="0" hangingPunct="1">
              <a:lnSpc>
                <a:spcPct val="100000"/>
              </a:lnSpc>
              <a:spcBef>
                <a:spcPts val="0"/>
              </a:spcBef>
              <a:spcAft>
                <a:spcPts val="0"/>
              </a:spcAft>
              <a:buClrTx/>
              <a:buSzTx/>
              <a:tabLst/>
              <a:defRPr/>
            </a:pPr>
            <a:r>
              <a:rPr kumimoji="0" lang="is-IS" sz="1800" b="0" i="0" u="none" strike="noStrike" kern="1200" cap="none" spc="0" normalizeH="0" baseline="0" noProof="0" dirty="0">
                <a:ln>
                  <a:noFill/>
                </a:ln>
                <a:solidFill>
                  <a:srgbClr val="09501E"/>
                </a:solidFill>
                <a:effectLst/>
                <a:uLnTx/>
                <a:uFillTx/>
                <a:latin typeface="FiraGO Book" panose="020B0503050000020004" pitchFamily="34" charset="0"/>
                <a:ea typeface="+mn-ea"/>
                <a:cs typeface="FiraGO Book" panose="020B0503050000020004" pitchFamily="34" charset="0"/>
                <a:hlinkClick r:id="rId7">
                  <a:extLst>
                    <a:ext uri="{A12FA001-AC4F-418D-AE19-62706E023703}">
                      <ahyp:hlinkClr xmlns:ahyp="http://schemas.microsoft.com/office/drawing/2018/hyperlinkcolor" val="tx"/>
                    </a:ext>
                  </a:extLst>
                </a:hlinkClick>
              </a:rPr>
              <a:t>Fræðslumyndband um ávinning fyrir starfsfólk</a:t>
            </a:r>
            <a:endParaRPr kumimoji="0" lang="is-IS" sz="1800" b="0" i="0" u="none" strike="noStrike" kern="1200" cap="none" spc="0" normalizeH="0" baseline="0" noProof="0" dirty="0">
              <a:ln>
                <a:noFill/>
              </a:ln>
              <a:solidFill>
                <a:srgbClr val="09501E"/>
              </a:solidFill>
              <a:effectLst/>
              <a:uLnTx/>
              <a:uFillTx/>
              <a:latin typeface="FiraGO Book" panose="020B0503050000020004" pitchFamily="34" charset="0"/>
              <a:ea typeface="+mn-ea"/>
              <a:cs typeface="FiraGO Book" panose="020B0503050000020004" pitchFamily="34" charset="0"/>
            </a:endParaRPr>
          </a:p>
        </p:txBody>
      </p:sp>
    </p:spTree>
    <p:custDataLst>
      <p:tags r:id="rId1"/>
    </p:custDataLst>
    <p:extLst>
      <p:ext uri="{BB962C8B-B14F-4D97-AF65-F5344CB8AC3E}">
        <p14:creationId xmlns:p14="http://schemas.microsoft.com/office/powerpoint/2010/main" val="2671135334"/>
      </p:ext>
    </p:extLst>
  </p:cSld>
  <p:clrMapOvr>
    <a:masterClrMapping/>
  </p:clrMapOvr>
  <mc:AlternateContent xmlns:mc="http://schemas.openxmlformats.org/markup-compatibility/2006" xmlns:p14="http://schemas.microsoft.com/office/powerpoint/2010/main">
    <mc:Choice Requires="p14">
      <p:transition spd="slow" p14:dur="2000" advTm="75059"/>
    </mc:Choice>
    <mc:Fallback xmlns="">
      <p:transition spd="slow" advTm="75059"/>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astaðgengill 21">
            <a:extLst>
              <a:ext uri="{FF2B5EF4-FFF2-40B4-BE49-F238E27FC236}">
                <a16:creationId xmlns:a16="http://schemas.microsoft.com/office/drawing/2014/main" id="{CAF8178E-AF7A-40FE-A278-382359B7D8EB}"/>
              </a:ext>
            </a:extLst>
          </p:cNvPr>
          <p:cNvSpPr>
            <a:spLocks noGrp="1"/>
          </p:cNvSpPr>
          <p:nvPr>
            <p:ph type="body" sz="quarter" idx="13"/>
          </p:nvPr>
        </p:nvSpPr>
        <p:spPr>
          <a:xfrm>
            <a:off x="7221221" y="4796484"/>
            <a:ext cx="4624034" cy="520757"/>
          </a:xfrm>
        </p:spPr>
        <p:txBody>
          <a:bodyPr/>
          <a:lstStyle/>
          <a:p>
            <a:pPr algn="ctr">
              <a:lnSpc>
                <a:spcPct val="90000"/>
              </a:lnSpc>
            </a:pPr>
            <a:r>
              <a:rPr lang="is-IS" sz="3300" b="1" dirty="0">
                <a:solidFill>
                  <a:srgbClr val="032742"/>
                </a:solidFill>
                <a:latin typeface="FiraGO SemiBold" panose="020B0503050000020004" pitchFamily="34" charset="0"/>
                <a:cs typeface="FiraGO SemiBold" panose="020B0503050000020004" pitchFamily="34" charset="0"/>
              </a:rPr>
              <a:t>Fyrirlestrar opnir á vef</a:t>
            </a:r>
          </a:p>
          <a:p>
            <a:pPr algn="ctr">
              <a:lnSpc>
                <a:spcPct val="90000"/>
              </a:lnSpc>
            </a:pPr>
            <a:endParaRPr lang="is-IS" sz="3300" b="1" dirty="0">
              <a:solidFill>
                <a:srgbClr val="032742"/>
              </a:solidFill>
              <a:latin typeface="FiraGO SemiBold" panose="020B0503050000020004" pitchFamily="34" charset="0"/>
              <a:cs typeface="FiraGO SemiBold" panose="020B0503050000020004" pitchFamily="34" charset="0"/>
            </a:endParaRPr>
          </a:p>
        </p:txBody>
      </p:sp>
      <p:sp>
        <p:nvSpPr>
          <p:cNvPr id="3" name="Textastaðgengill 2">
            <a:extLst>
              <a:ext uri="{FF2B5EF4-FFF2-40B4-BE49-F238E27FC236}">
                <a16:creationId xmlns:a16="http://schemas.microsoft.com/office/drawing/2014/main" id="{DD0D8C21-454C-4127-83CD-F30294005AC6}"/>
              </a:ext>
            </a:extLst>
          </p:cNvPr>
          <p:cNvSpPr>
            <a:spLocks noGrp="1"/>
          </p:cNvSpPr>
          <p:nvPr>
            <p:ph type="body" sz="quarter" idx="12"/>
          </p:nvPr>
        </p:nvSpPr>
        <p:spPr>
          <a:xfrm>
            <a:off x="7051985" y="6067696"/>
            <a:ext cx="5279472" cy="520757"/>
          </a:xfrm>
        </p:spPr>
        <p:txBody>
          <a:bodyPr/>
          <a:lstStyle/>
          <a:p>
            <a:r>
              <a:rPr lang="is-IS" sz="1600" dirty="0">
                <a:solidFill>
                  <a:srgbClr val="032742"/>
                </a:solidFill>
              </a:rPr>
              <a:t>https://betrivinnutimi.is/vaktavinna/fraedsluefni/</a:t>
            </a:r>
            <a:endParaRPr lang="is-IS" sz="1800" dirty="0">
              <a:solidFill>
                <a:srgbClr val="032742"/>
              </a:solidFill>
            </a:endParaRPr>
          </a:p>
        </p:txBody>
      </p:sp>
      <p:pic>
        <p:nvPicPr>
          <p:cNvPr id="2" name="Picture 1">
            <a:extLst>
              <a:ext uri="{FF2B5EF4-FFF2-40B4-BE49-F238E27FC236}">
                <a16:creationId xmlns:a16="http://schemas.microsoft.com/office/drawing/2014/main" id="{4A0504B4-D900-4E99-AD9F-13B684CBD3BE}"/>
              </a:ext>
            </a:extLst>
          </p:cNvPr>
          <p:cNvPicPr>
            <a:picLocks noChangeAspect="1"/>
          </p:cNvPicPr>
          <p:nvPr/>
        </p:nvPicPr>
        <p:blipFill>
          <a:blip r:embed="rId2"/>
          <a:stretch>
            <a:fillRect/>
          </a:stretch>
        </p:blipFill>
        <p:spPr>
          <a:xfrm>
            <a:off x="1093510" y="3534025"/>
            <a:ext cx="5421581" cy="3045674"/>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A91745D8-7310-4195-8EC8-174C0B7B7A5C}"/>
              </a:ext>
            </a:extLst>
          </p:cNvPr>
          <p:cNvPicPr>
            <a:picLocks noChangeAspect="1"/>
          </p:cNvPicPr>
          <p:nvPr/>
        </p:nvPicPr>
        <p:blipFill>
          <a:blip r:embed="rId3"/>
          <a:stretch>
            <a:fillRect/>
          </a:stretch>
        </p:blipFill>
        <p:spPr>
          <a:xfrm>
            <a:off x="1093510" y="394264"/>
            <a:ext cx="7858728" cy="327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39060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2D3A6E-C531-4139-A6DF-1DB010FB9690}"/>
              </a:ext>
            </a:extLst>
          </p:cNvPr>
          <p:cNvPicPr>
            <a:picLocks noChangeAspect="1"/>
          </p:cNvPicPr>
          <p:nvPr/>
        </p:nvPicPr>
        <p:blipFill rotWithShape="1">
          <a:blip r:embed="rId2"/>
          <a:srcRect b="7843"/>
          <a:stretch/>
        </p:blipFill>
        <p:spPr>
          <a:xfrm>
            <a:off x="7113048" y="319391"/>
            <a:ext cx="4415933" cy="6368883"/>
          </a:xfrm>
          <a:prstGeom prst="rect">
            <a:avLst/>
          </a:prstGeom>
        </p:spPr>
      </p:pic>
      <p:sp>
        <p:nvSpPr>
          <p:cNvPr id="13" name="Textastaðgengill 8">
            <a:extLst>
              <a:ext uri="{FF2B5EF4-FFF2-40B4-BE49-F238E27FC236}">
                <a16:creationId xmlns:a16="http://schemas.microsoft.com/office/drawing/2014/main" id="{4519AFF0-62F5-47EA-9FE6-985170F06F38}"/>
              </a:ext>
            </a:extLst>
          </p:cNvPr>
          <p:cNvSpPr txBox="1">
            <a:spLocks/>
          </p:cNvSpPr>
          <p:nvPr/>
        </p:nvSpPr>
        <p:spPr>
          <a:xfrm>
            <a:off x="2078693" y="3019817"/>
            <a:ext cx="3826650" cy="968029"/>
          </a:xfrm>
          <a:prstGeom prst="rect">
            <a:avLst/>
          </a:prstGeom>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s-IS" sz="2400" b="1" dirty="0"/>
              <a:t>Allir að deila með sínu samstarfsfólki og kollegum!</a:t>
            </a:r>
          </a:p>
        </p:txBody>
      </p:sp>
      <p:sp>
        <p:nvSpPr>
          <p:cNvPr id="14" name="Textastaðgengill 5">
            <a:extLst>
              <a:ext uri="{FF2B5EF4-FFF2-40B4-BE49-F238E27FC236}">
                <a16:creationId xmlns:a16="http://schemas.microsoft.com/office/drawing/2014/main" id="{55ED6645-B945-475B-9FBA-E0027F609746}"/>
              </a:ext>
            </a:extLst>
          </p:cNvPr>
          <p:cNvSpPr>
            <a:spLocks noGrp="1"/>
          </p:cNvSpPr>
          <p:nvPr>
            <p:ph type="body" sz="quarter" idx="12"/>
          </p:nvPr>
        </p:nvSpPr>
        <p:spPr>
          <a:xfrm>
            <a:off x="1974998" y="1808529"/>
            <a:ext cx="4219253" cy="789927"/>
          </a:xfrm>
        </p:spPr>
        <p:txBody>
          <a:bodyPr/>
          <a:lstStyle/>
          <a:p>
            <a:r>
              <a:rPr lang="is-IS" dirty="0">
                <a:solidFill>
                  <a:srgbClr val="032742"/>
                </a:solidFill>
                <a:hlinkClick r:id="rId3">
                  <a:extLst>
                    <a:ext uri="{A12FA001-AC4F-418D-AE19-62706E023703}">
                      <ahyp:hlinkClr xmlns:ahyp="http://schemas.microsoft.com/office/drawing/2018/hyperlinkcolor" val="tx"/>
                    </a:ext>
                  </a:extLst>
                </a:hlinkClick>
              </a:rPr>
              <a:t>www.facebook.com</a:t>
            </a:r>
            <a:endParaRPr lang="is-IS" dirty="0">
              <a:solidFill>
                <a:srgbClr val="032742"/>
              </a:solidFill>
            </a:endParaRPr>
          </a:p>
        </p:txBody>
      </p:sp>
      <p:sp>
        <p:nvSpPr>
          <p:cNvPr id="15" name="Textastaðgengill 5">
            <a:extLst>
              <a:ext uri="{FF2B5EF4-FFF2-40B4-BE49-F238E27FC236}">
                <a16:creationId xmlns:a16="http://schemas.microsoft.com/office/drawing/2014/main" id="{A582F95F-DDED-4607-B4EF-47B27364FC54}"/>
              </a:ext>
            </a:extLst>
          </p:cNvPr>
          <p:cNvSpPr txBox="1">
            <a:spLocks/>
          </p:cNvSpPr>
          <p:nvPr/>
        </p:nvSpPr>
        <p:spPr>
          <a:xfrm>
            <a:off x="756308" y="1195787"/>
            <a:ext cx="6094347" cy="789927"/>
          </a:xfrm>
          <a:prstGeom prst="rect">
            <a:avLst/>
          </a:prstGeom>
        </p:spPr>
        <p:txBody>
          <a:bodyPr/>
          <a:lstStyle>
            <a:lvl1pPr marL="0" indent="0" algn="l" defTabSz="914400" rtl="0" eaLnBrk="1" latinLnBrk="0" hangingPunct="1">
              <a:lnSpc>
                <a:spcPct val="90000"/>
              </a:lnSpc>
              <a:spcBef>
                <a:spcPts val="1000"/>
              </a:spcBef>
              <a:buFontTx/>
              <a:buNone/>
              <a:defRPr sz="3300" b="1" i="0" kern="1200">
                <a:solidFill>
                  <a:srgbClr val="09501E"/>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iraGO SemiBold" panose="020B0503050000020004" pitchFamily="34" charset="0"/>
                <a:ea typeface="+mn-ea"/>
                <a:cs typeface="FiraGO SemiBold" panose="020B05030500000200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FiraGO SemiBold" panose="020B0503050000020004" pitchFamily="34" charset="0"/>
                <a:ea typeface="+mn-ea"/>
                <a:cs typeface="FiraGO SemiBold" panose="020B05030500000200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s-IS" dirty="0">
                <a:solidFill>
                  <a:srgbClr val="032742"/>
                </a:solidFill>
              </a:rPr>
              <a:t>Betri vinnutímí í vaktavinnu á:</a:t>
            </a:r>
          </a:p>
        </p:txBody>
      </p:sp>
    </p:spTree>
    <p:extLst>
      <p:ext uri="{BB962C8B-B14F-4D97-AF65-F5344CB8AC3E}">
        <p14:creationId xmlns:p14="http://schemas.microsoft.com/office/powerpoint/2010/main" val="9363102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3C889092-1593-4DE2-8CB7-A3177D5D1544}"/>
              </a:ext>
            </a:extLst>
          </p:cNvPr>
          <p:cNvSpPr>
            <a:spLocks noGrp="1"/>
          </p:cNvSpPr>
          <p:nvPr>
            <p:ph type="body" sz="quarter" idx="12"/>
          </p:nvPr>
        </p:nvSpPr>
        <p:spPr>
          <a:xfrm>
            <a:off x="1145226" y="524162"/>
            <a:ext cx="9901547" cy="789927"/>
          </a:xfrm>
        </p:spPr>
        <p:txBody>
          <a:bodyPr/>
          <a:lstStyle/>
          <a:p>
            <a:r>
              <a:rPr lang="is-IS" dirty="0">
                <a:solidFill>
                  <a:srgbClr val="032742"/>
                </a:solidFill>
              </a:rPr>
              <a:t>Tímalína – Mikilvægar dagsetningar </a:t>
            </a:r>
          </a:p>
        </p:txBody>
      </p:sp>
      <p:graphicFrame>
        <p:nvGraphicFramePr>
          <p:cNvPr id="4" name="Línurit 3">
            <a:extLst>
              <a:ext uri="{FF2B5EF4-FFF2-40B4-BE49-F238E27FC236}">
                <a16:creationId xmlns:a16="http://schemas.microsoft.com/office/drawing/2014/main" id="{EC79E562-DFB8-4A83-93A6-4E46DB6A841D}"/>
              </a:ext>
            </a:extLst>
          </p:cNvPr>
          <p:cNvGraphicFramePr/>
          <p:nvPr/>
        </p:nvGraphicFramePr>
        <p:xfrm>
          <a:off x="578188" y="524162"/>
          <a:ext cx="11035622" cy="4350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étthyrningur: Ávöl horn 4">
            <a:extLst>
              <a:ext uri="{FF2B5EF4-FFF2-40B4-BE49-F238E27FC236}">
                <a16:creationId xmlns:a16="http://schemas.microsoft.com/office/drawing/2014/main" id="{D499C6CB-A5DD-48B8-81B2-7FD504E49DDC}"/>
              </a:ext>
            </a:extLst>
          </p:cNvPr>
          <p:cNvSpPr/>
          <p:nvPr/>
        </p:nvSpPr>
        <p:spPr>
          <a:xfrm>
            <a:off x="1122040" y="4012707"/>
            <a:ext cx="1949634" cy="2321131"/>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a:t>Starfsfólk í hlutastarfi þarf að svara hvort ætli að auka við sig starfshlutfall</a:t>
            </a:r>
          </a:p>
        </p:txBody>
      </p:sp>
      <p:sp>
        <p:nvSpPr>
          <p:cNvPr id="6" name="Rétthyrningur: Ávöl horn 5">
            <a:extLst>
              <a:ext uri="{FF2B5EF4-FFF2-40B4-BE49-F238E27FC236}">
                <a16:creationId xmlns:a16="http://schemas.microsoft.com/office/drawing/2014/main" id="{224FBD58-EE19-422F-A39E-883A2287AD2D}"/>
              </a:ext>
            </a:extLst>
          </p:cNvPr>
          <p:cNvSpPr/>
          <p:nvPr/>
        </p:nvSpPr>
        <p:spPr>
          <a:xfrm>
            <a:off x="3183139" y="4012707"/>
            <a:ext cx="1949634" cy="2321131"/>
          </a:xfrm>
          <a:prstGeom prst="roundRect">
            <a:avLst/>
          </a:prstGeom>
          <a:solidFill>
            <a:srgbClr val="0950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a:t>Mat stjórnanda á því hvort </a:t>
            </a:r>
            <a:r>
              <a:rPr lang="is-IS" sz="2000" noProof="1"/>
              <a:t>mönnunar-</a:t>
            </a:r>
            <a:r>
              <a:rPr lang="is-IS" sz="2000" dirty="0"/>
              <a:t>forsendur standist þarf að liggja fyrir</a:t>
            </a:r>
          </a:p>
        </p:txBody>
      </p:sp>
      <p:sp>
        <p:nvSpPr>
          <p:cNvPr id="7" name="Rétthyrningur: Ávöl horn 6">
            <a:extLst>
              <a:ext uri="{FF2B5EF4-FFF2-40B4-BE49-F238E27FC236}">
                <a16:creationId xmlns:a16="http://schemas.microsoft.com/office/drawing/2014/main" id="{2AFF844C-A4EB-442B-B64B-8876B94E0ECA}"/>
              </a:ext>
            </a:extLst>
          </p:cNvPr>
          <p:cNvSpPr/>
          <p:nvPr/>
        </p:nvSpPr>
        <p:spPr>
          <a:xfrm>
            <a:off x="5286099" y="4012707"/>
            <a:ext cx="1949634" cy="2321131"/>
          </a:xfrm>
          <a:prstGeom prst="roundRect">
            <a:avLst/>
          </a:prstGeom>
          <a:solidFill>
            <a:srgbClr val="CBE4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a:solidFill>
                  <a:srgbClr val="032742"/>
                </a:solidFill>
              </a:rPr>
              <a:t>Drög að vaktaskýrslu</a:t>
            </a:r>
          </a:p>
        </p:txBody>
      </p:sp>
      <p:sp>
        <p:nvSpPr>
          <p:cNvPr id="8" name="Rétthyrningur: Ávöl horn 7">
            <a:extLst>
              <a:ext uri="{FF2B5EF4-FFF2-40B4-BE49-F238E27FC236}">
                <a16:creationId xmlns:a16="http://schemas.microsoft.com/office/drawing/2014/main" id="{D2EB125C-2278-489B-AE86-D47EB56C2F44}"/>
              </a:ext>
            </a:extLst>
          </p:cNvPr>
          <p:cNvSpPr/>
          <p:nvPr/>
        </p:nvSpPr>
        <p:spPr>
          <a:xfrm>
            <a:off x="7397136" y="4012706"/>
            <a:ext cx="1949634" cy="2321131"/>
          </a:xfrm>
          <a:prstGeom prst="roundRect">
            <a:avLst/>
          </a:prstGeom>
          <a:solidFill>
            <a:srgbClr val="85A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a:t>Vaktaskýrsla samþykkt </a:t>
            </a:r>
          </a:p>
        </p:txBody>
      </p:sp>
      <p:sp>
        <p:nvSpPr>
          <p:cNvPr id="9" name="Rétthyrningur: Ávöl horn 8">
            <a:extLst>
              <a:ext uri="{FF2B5EF4-FFF2-40B4-BE49-F238E27FC236}">
                <a16:creationId xmlns:a16="http://schemas.microsoft.com/office/drawing/2014/main" id="{4F6495FA-C6A5-4947-8E4E-EE4B7A842049}"/>
              </a:ext>
            </a:extLst>
          </p:cNvPr>
          <p:cNvSpPr/>
          <p:nvPr/>
        </p:nvSpPr>
        <p:spPr>
          <a:xfrm>
            <a:off x="9500096" y="4012707"/>
            <a:ext cx="1949634" cy="2321131"/>
          </a:xfrm>
          <a:prstGeom prst="roundRect">
            <a:avLst/>
          </a:prstGeom>
          <a:solidFill>
            <a:srgbClr val="0327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a:t>Betri vinnutími í vaktavinnu tekur gildi!</a:t>
            </a:r>
          </a:p>
        </p:txBody>
      </p:sp>
      <p:sp>
        <p:nvSpPr>
          <p:cNvPr id="3" name="Sporaskja 2">
            <a:extLst>
              <a:ext uri="{FF2B5EF4-FFF2-40B4-BE49-F238E27FC236}">
                <a16:creationId xmlns:a16="http://schemas.microsoft.com/office/drawing/2014/main" id="{259AF243-2289-4430-9DB0-67D4F33B8DB1}"/>
              </a:ext>
            </a:extLst>
          </p:cNvPr>
          <p:cNvSpPr/>
          <p:nvPr/>
        </p:nvSpPr>
        <p:spPr>
          <a:xfrm>
            <a:off x="397597" y="1201318"/>
            <a:ext cx="1699260" cy="1351773"/>
          </a:xfrm>
          <a:prstGeom prst="ellipse">
            <a:avLst/>
          </a:prstGeom>
          <a:solidFill>
            <a:srgbClr val="0327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800" b="1" dirty="0"/>
              <a:t>22. Janúar</a:t>
            </a:r>
          </a:p>
        </p:txBody>
      </p:sp>
      <p:sp>
        <p:nvSpPr>
          <p:cNvPr id="10" name="Rectangle: Rounded Corners 9">
            <a:extLst>
              <a:ext uri="{FF2B5EF4-FFF2-40B4-BE49-F238E27FC236}">
                <a16:creationId xmlns:a16="http://schemas.microsoft.com/office/drawing/2014/main" id="{1E2E4489-8061-434A-9373-ED163C69A16B}"/>
              </a:ext>
            </a:extLst>
          </p:cNvPr>
          <p:cNvSpPr/>
          <p:nvPr/>
        </p:nvSpPr>
        <p:spPr>
          <a:xfrm>
            <a:off x="8944950" y="1413149"/>
            <a:ext cx="2011680" cy="516291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Tree>
    <p:extLst>
      <p:ext uri="{BB962C8B-B14F-4D97-AF65-F5344CB8AC3E}">
        <p14:creationId xmlns:p14="http://schemas.microsoft.com/office/powerpoint/2010/main" val="32243811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6B5C93-1070-47C2-A3F2-4E5368EB750C}"/>
              </a:ext>
            </a:extLst>
          </p:cNvPr>
          <p:cNvSpPr>
            <a:spLocks noGrp="1"/>
          </p:cNvSpPr>
          <p:nvPr>
            <p:ph type="body" sz="quarter" idx="12"/>
          </p:nvPr>
        </p:nvSpPr>
        <p:spPr>
          <a:xfrm>
            <a:off x="1141413" y="462610"/>
            <a:ext cx="9901547" cy="789927"/>
          </a:xfrm>
        </p:spPr>
        <p:txBody>
          <a:bodyPr/>
          <a:lstStyle/>
          <a:p>
            <a:r>
              <a:rPr lang="is-IS" sz="3600" dirty="0"/>
              <a:t>Samantekt </a:t>
            </a:r>
          </a:p>
        </p:txBody>
      </p:sp>
      <p:sp>
        <p:nvSpPr>
          <p:cNvPr id="3" name="Text Placeholder 2">
            <a:extLst>
              <a:ext uri="{FF2B5EF4-FFF2-40B4-BE49-F238E27FC236}">
                <a16:creationId xmlns:a16="http://schemas.microsoft.com/office/drawing/2014/main" id="{5C758923-3D0D-4619-AA2D-EA327BA1E1AD}"/>
              </a:ext>
            </a:extLst>
          </p:cNvPr>
          <p:cNvSpPr>
            <a:spLocks noGrp="1"/>
          </p:cNvSpPr>
          <p:nvPr>
            <p:ph type="body" sz="quarter" idx="13"/>
          </p:nvPr>
        </p:nvSpPr>
        <p:spPr>
          <a:xfrm>
            <a:off x="1141413" y="1252537"/>
            <a:ext cx="6431971" cy="5651804"/>
          </a:xfrm>
        </p:spPr>
        <p:txBody>
          <a:bodyPr lIns="91440" tIns="45720" rIns="91440" bIns="45720" anchor="t"/>
          <a:lstStyle/>
          <a:p>
            <a:pPr marL="285750" indent="-285750">
              <a:buFont typeface="Arial" panose="020B0604020202020204" pitchFamily="34" charset="0"/>
              <a:buChar char="•"/>
            </a:pPr>
            <a:r>
              <a:rPr lang="en-GB" sz="2000" dirty="0"/>
              <a:t>Leiðarljós betri vinnutíma í vaktavinnu er öryggi, heilsa og jafnvægi vinnu og einkalífs</a:t>
            </a:r>
          </a:p>
          <a:p>
            <a:pPr marL="285750" indent="-285750">
              <a:buFont typeface="Arial" panose="020B0604020202020204" pitchFamily="34" charset="0"/>
              <a:buChar char="•"/>
            </a:pPr>
            <a:r>
              <a:rPr lang="en-GB" sz="2000" dirty="0"/>
              <a:t>Vægi vinnuskyldustunda tekur mið af öryggi og heilsu og er ætlað að stytta vinnuviku þeirra sem vinna erfiðustu vaktirnar enn frekar</a:t>
            </a:r>
          </a:p>
          <a:p>
            <a:pPr marL="285750" indent="-285750">
              <a:buFont typeface="Arial" panose="020B0604020202020204" pitchFamily="34" charset="0"/>
              <a:buChar char="•"/>
            </a:pPr>
            <a:r>
              <a:rPr lang="en-GB" sz="2000" dirty="0"/>
              <a:t>Vaktahvati er greiddur fyrir fjölbreytileika og fjölda vakta</a:t>
            </a:r>
          </a:p>
          <a:p>
            <a:pPr marL="285750" indent="-285750">
              <a:buFont typeface="Arial" panose="020B0604020202020204" pitchFamily="34" charset="0"/>
              <a:buChar char="•"/>
            </a:pPr>
            <a:r>
              <a:rPr lang="en-GB" sz="2000" dirty="0"/>
              <a:t>Stöðugleiki og festa í stað breytilegrar yfirvinnu</a:t>
            </a:r>
          </a:p>
          <a:p>
            <a:pPr marL="285750" indent="-285750">
              <a:buFont typeface="Arial" panose="020B0604020202020204" pitchFamily="34" charset="0"/>
              <a:buChar char="•"/>
            </a:pPr>
            <a:r>
              <a:rPr lang="is-IS" sz="2000" dirty="0"/>
              <a:t>Árleg vinnuskylda dag- og vaktavinnufólks sú sama</a:t>
            </a:r>
          </a:p>
          <a:p>
            <a:pPr marL="285750" indent="-285750">
              <a:buFont typeface="Arial" panose="020B0604020202020204" pitchFamily="34" charset="0"/>
              <a:buChar char="•"/>
            </a:pPr>
            <a:r>
              <a:rPr lang="is-IS" sz="2000" dirty="0">
                <a:latin typeface="FiraGO Book"/>
              </a:rPr>
              <a:t>Framlagðar vaktaskýrslur eiga að tryggja hvíldartíma starfsfólks skv. vinnutímalöggjöf</a:t>
            </a:r>
          </a:p>
          <a:p>
            <a:pPr marL="285750" indent="-285750">
              <a:buFont typeface="Arial" panose="020B0604020202020204" pitchFamily="34" charset="0"/>
              <a:buChar char="•"/>
            </a:pPr>
            <a:r>
              <a:rPr lang="is-IS" sz="2000" dirty="0"/>
              <a:t>Vinnutímabreytingarnar ná til vaktavinnumanna sbr. skilgreiningu vaktavinnufólks</a:t>
            </a:r>
          </a:p>
          <a:p>
            <a:pPr marL="285750" indent="-285750">
              <a:buFont typeface="Arial" panose="020B0604020202020204" pitchFamily="34" charset="0"/>
              <a:buChar char="•"/>
            </a:pPr>
            <a:r>
              <a:rPr lang="is-IS" sz="2000" dirty="0"/>
              <a:t>Launalaust orlof á að skrá með ávinnslu orlofs </a:t>
            </a:r>
          </a:p>
        </p:txBody>
      </p:sp>
      <p:pic>
        <p:nvPicPr>
          <p:cNvPr id="5" name="Picture 4" descr="Icon&#10;&#10;Description automatically generated">
            <a:extLst>
              <a:ext uri="{FF2B5EF4-FFF2-40B4-BE49-F238E27FC236}">
                <a16:creationId xmlns:a16="http://schemas.microsoft.com/office/drawing/2014/main" id="{5D88EB41-4479-4374-88B2-31F379B3D8E2}"/>
              </a:ext>
            </a:extLst>
          </p:cNvPr>
          <p:cNvPicPr>
            <a:picLocks noChangeAspect="1"/>
          </p:cNvPicPr>
          <p:nvPr/>
        </p:nvPicPr>
        <p:blipFill>
          <a:blip r:embed="rId2"/>
          <a:stretch>
            <a:fillRect/>
          </a:stretch>
        </p:blipFill>
        <p:spPr>
          <a:xfrm>
            <a:off x="7307249" y="1313673"/>
            <a:ext cx="4685977" cy="4688226"/>
          </a:xfrm>
          <a:prstGeom prst="rect">
            <a:avLst/>
          </a:prstGeom>
        </p:spPr>
      </p:pic>
    </p:spTree>
    <p:extLst>
      <p:ext uri="{BB962C8B-B14F-4D97-AF65-F5344CB8AC3E}">
        <p14:creationId xmlns:p14="http://schemas.microsoft.com/office/powerpoint/2010/main" val="13981454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s brain questions - Google Search | Powerpoint animation, Animated  clipart, Sculpture lessons">
            <a:extLst>
              <a:ext uri="{FF2B5EF4-FFF2-40B4-BE49-F238E27FC236}">
                <a16:creationId xmlns:a16="http://schemas.microsoft.com/office/drawing/2014/main" id="{D3E22C6B-9321-4B65-91F1-BFA56BC47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708" y="482832"/>
            <a:ext cx="5460683" cy="6240780"/>
          </a:xfrm>
          <a:prstGeom prst="rect">
            <a:avLst/>
          </a:prstGeom>
          <a:noFill/>
          <a:extLst>
            <a:ext uri="{909E8E84-426E-40DD-AFC4-6F175D3DCCD1}">
              <a14:hiddenFill xmlns:a14="http://schemas.microsoft.com/office/drawing/2010/main">
                <a:solidFill>
                  <a:srgbClr val="FFFFFF"/>
                </a:solidFill>
              </a14:hiddenFill>
            </a:ext>
          </a:extLst>
        </p:spPr>
      </p:pic>
      <p:sp>
        <p:nvSpPr>
          <p:cNvPr id="5" name="Rétthyrningur 4">
            <a:extLst>
              <a:ext uri="{FF2B5EF4-FFF2-40B4-BE49-F238E27FC236}">
                <a16:creationId xmlns:a16="http://schemas.microsoft.com/office/drawing/2014/main" id="{7E9285A6-7954-4B97-8713-3C65ECED512B}"/>
              </a:ext>
            </a:extLst>
          </p:cNvPr>
          <p:cNvSpPr/>
          <p:nvPr/>
        </p:nvSpPr>
        <p:spPr>
          <a:xfrm>
            <a:off x="426720" y="777240"/>
            <a:ext cx="1280160" cy="739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580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6E04D709-F6DD-471A-88D6-AC106B80DE89}"/>
              </a:ext>
            </a:extLst>
          </p:cNvPr>
          <p:cNvSpPr>
            <a:spLocks noGrp="1"/>
          </p:cNvSpPr>
          <p:nvPr>
            <p:ph type="body" sz="quarter" idx="12"/>
          </p:nvPr>
        </p:nvSpPr>
        <p:spPr>
          <a:xfrm>
            <a:off x="1145226" y="509051"/>
            <a:ext cx="9901547" cy="789927"/>
          </a:xfrm>
        </p:spPr>
        <p:txBody>
          <a:bodyPr/>
          <a:lstStyle/>
          <a:p>
            <a:r>
              <a:rPr lang="is-IS" dirty="0">
                <a:solidFill>
                  <a:srgbClr val="032742"/>
                </a:solidFill>
              </a:rPr>
              <a:t>Forsendur betri vinnutíma í vaktavinnu</a:t>
            </a:r>
          </a:p>
        </p:txBody>
      </p:sp>
      <p:sp>
        <p:nvSpPr>
          <p:cNvPr id="3" name="Textastaðgengill 2">
            <a:extLst>
              <a:ext uri="{FF2B5EF4-FFF2-40B4-BE49-F238E27FC236}">
                <a16:creationId xmlns:a16="http://schemas.microsoft.com/office/drawing/2014/main" id="{CA3BE072-586F-4A94-8F7B-D2EC3EB57BD0}"/>
              </a:ext>
            </a:extLst>
          </p:cNvPr>
          <p:cNvSpPr>
            <a:spLocks noGrp="1"/>
          </p:cNvSpPr>
          <p:nvPr>
            <p:ph type="body" sz="quarter" idx="13"/>
          </p:nvPr>
        </p:nvSpPr>
        <p:spPr>
          <a:xfrm>
            <a:off x="6730154" y="1898452"/>
            <a:ext cx="4994787" cy="4592638"/>
          </a:xfrm>
        </p:spPr>
        <p:txBody>
          <a:bodyPr/>
          <a:lstStyle/>
          <a:p>
            <a:pPr marL="285750" indent="-285750" algn="just" fontAlgn="base">
              <a:buFont typeface="Wingdings" panose="05000000000000000000" pitchFamily="2" charset="2"/>
              <a:buChar char="ü"/>
            </a:pPr>
            <a:r>
              <a:rPr lang="is-IS" sz="2000" dirty="0">
                <a:solidFill>
                  <a:srgbClr val="000000"/>
                </a:solidFill>
                <a:latin typeface="Arial" panose="020B0604020202020204" pitchFamily="34" charset="0"/>
                <a:cs typeface="Arial" panose="020B0604020202020204" pitchFamily="34" charset="0"/>
              </a:rPr>
              <a:t>Umbótasamtal</a:t>
            </a:r>
          </a:p>
          <a:p>
            <a:pPr algn="just" fontAlgn="base"/>
            <a:endParaRPr lang="is-IS" sz="2000" dirty="0">
              <a:solidFill>
                <a:srgbClr val="000000"/>
              </a:solidFill>
              <a:latin typeface="Arial" panose="020B0604020202020204" pitchFamily="34" charset="0"/>
              <a:cs typeface="Arial" panose="020B0604020202020204" pitchFamily="34" charset="0"/>
            </a:endParaRPr>
          </a:p>
          <a:p>
            <a:pPr marL="285750" indent="-285750" algn="just" fontAlgn="base">
              <a:buFont typeface="Wingdings" panose="05000000000000000000" pitchFamily="2" charset="2"/>
              <a:buChar char="ü"/>
            </a:pPr>
            <a:r>
              <a:rPr lang="is-IS" sz="2000" dirty="0">
                <a:solidFill>
                  <a:srgbClr val="000000"/>
                </a:solidFill>
                <a:latin typeface="Arial" panose="020B0604020202020204" pitchFamily="34" charset="0"/>
                <a:cs typeface="Arial" panose="020B0604020202020204" pitchFamily="34" charset="0"/>
              </a:rPr>
              <a:t>Starfsfólk í hlutastarfi á rétt á að hækka starfshlutfall </a:t>
            </a:r>
          </a:p>
          <a:p>
            <a:pPr lvl="1" algn="just" fontAlgn="base"/>
            <a:endParaRPr lang="is-IS" sz="2000" i="0" noProof="1">
              <a:solidFill>
                <a:srgbClr val="000000"/>
              </a:solidFill>
              <a:effectLst/>
              <a:latin typeface="Arial" panose="020B0604020202020204" pitchFamily="34" charset="0"/>
              <a:cs typeface="Arial" panose="020B0604020202020204" pitchFamily="34" charset="0"/>
            </a:endParaRPr>
          </a:p>
          <a:p>
            <a:pPr marL="285750" indent="-285750" algn="just" rtl="0" fontAlgn="base">
              <a:buFont typeface="Wingdings" panose="05000000000000000000" pitchFamily="2" charset="2"/>
              <a:buChar char="ü"/>
            </a:pPr>
            <a:r>
              <a:rPr lang="is-IS" sz="2000" i="0" noProof="1">
                <a:solidFill>
                  <a:srgbClr val="000000"/>
                </a:solidFill>
                <a:effectLst/>
                <a:latin typeface="Arial" panose="020B0604020202020204" pitchFamily="34" charset="0"/>
                <a:cs typeface="Arial" panose="020B0604020202020204" pitchFamily="34" charset="0"/>
              </a:rPr>
              <a:t>Kostnaður vegna yfirvinnu lækki </a:t>
            </a:r>
          </a:p>
          <a:p>
            <a:endParaRPr lang="is-IS" dirty="0"/>
          </a:p>
        </p:txBody>
      </p:sp>
      <p:pic>
        <p:nvPicPr>
          <p:cNvPr id="5" name="Mynd 4" descr="Mynd sem inniheldur einstaklingur, kona, stendur, uppstilling&#10;&#10;Lýsing sjálfkrafa búin til">
            <a:extLst>
              <a:ext uri="{FF2B5EF4-FFF2-40B4-BE49-F238E27FC236}">
                <a16:creationId xmlns:a16="http://schemas.microsoft.com/office/drawing/2014/main" id="{41256802-98FB-473B-BC6D-BD7A0BE1FFD5}"/>
              </a:ext>
            </a:extLst>
          </p:cNvPr>
          <p:cNvPicPr>
            <a:picLocks noChangeAspect="1"/>
          </p:cNvPicPr>
          <p:nvPr/>
        </p:nvPicPr>
        <p:blipFill>
          <a:blip r:embed="rId2"/>
          <a:stretch>
            <a:fillRect/>
          </a:stretch>
        </p:blipFill>
        <p:spPr>
          <a:xfrm>
            <a:off x="145398" y="241074"/>
            <a:ext cx="6727570" cy="6727570"/>
          </a:xfrm>
          <a:prstGeom prst="rect">
            <a:avLst/>
          </a:prstGeom>
        </p:spPr>
      </p:pic>
    </p:spTree>
    <p:extLst>
      <p:ext uri="{BB962C8B-B14F-4D97-AF65-F5344CB8AC3E}">
        <p14:creationId xmlns:p14="http://schemas.microsoft.com/office/powerpoint/2010/main" val="188627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7E77E663-AEED-47DC-A5BD-F6132EE58437}"/>
              </a:ext>
            </a:extLst>
          </p:cNvPr>
          <p:cNvSpPr>
            <a:spLocks noGrp="1"/>
          </p:cNvSpPr>
          <p:nvPr>
            <p:ph type="body" sz="quarter" idx="12"/>
          </p:nvPr>
        </p:nvSpPr>
        <p:spPr>
          <a:xfrm>
            <a:off x="724039" y="515665"/>
            <a:ext cx="9901547" cy="789927"/>
          </a:xfrm>
        </p:spPr>
        <p:txBody>
          <a:bodyPr/>
          <a:lstStyle/>
          <a:p>
            <a:r>
              <a:rPr lang="is-IS" dirty="0">
                <a:solidFill>
                  <a:schemeClr val="tx1"/>
                </a:solidFill>
              </a:rPr>
              <a:t>Forgangsröðun hagsmunahópa</a:t>
            </a:r>
          </a:p>
        </p:txBody>
      </p:sp>
      <p:graphicFrame>
        <p:nvGraphicFramePr>
          <p:cNvPr id="4" name="Línurit 3">
            <a:extLst>
              <a:ext uri="{FF2B5EF4-FFF2-40B4-BE49-F238E27FC236}">
                <a16:creationId xmlns:a16="http://schemas.microsoft.com/office/drawing/2014/main" id="{85B675F5-7220-4F58-8418-5EBC79118F74}"/>
              </a:ext>
            </a:extLst>
          </p:cNvPr>
          <p:cNvGraphicFramePr/>
          <p:nvPr/>
        </p:nvGraphicFramePr>
        <p:xfrm>
          <a:off x="347980" y="133594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Mynd 5" descr="Mynd sem inniheldur stendur, heldur, uppstilling, brimbretti&#10;&#10;Lýsing sjálfkrafa búin til">
            <a:extLst>
              <a:ext uri="{FF2B5EF4-FFF2-40B4-BE49-F238E27FC236}">
                <a16:creationId xmlns:a16="http://schemas.microsoft.com/office/drawing/2014/main" id="{DFDF3ACC-EC47-4731-B679-687B2FB67C14}"/>
              </a:ext>
            </a:extLst>
          </p:cNvPr>
          <p:cNvPicPr>
            <a:picLocks noChangeAspect="1"/>
          </p:cNvPicPr>
          <p:nvPr/>
        </p:nvPicPr>
        <p:blipFill rotWithShape="1">
          <a:blip r:embed="rId8"/>
          <a:srcRect l="19304" r="21238"/>
          <a:stretch/>
        </p:blipFill>
        <p:spPr>
          <a:xfrm>
            <a:off x="8369300" y="910628"/>
            <a:ext cx="3474720" cy="5843981"/>
          </a:xfrm>
          <a:prstGeom prst="rect">
            <a:avLst/>
          </a:prstGeom>
        </p:spPr>
      </p:pic>
    </p:spTree>
    <p:extLst>
      <p:ext uri="{BB962C8B-B14F-4D97-AF65-F5344CB8AC3E}">
        <p14:creationId xmlns:p14="http://schemas.microsoft.com/office/powerpoint/2010/main" val="45293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88F497B-C3AC-40A9-A708-24FFD6C072FA}"/>
              </a:ext>
            </a:extLst>
          </p:cNvPr>
          <p:cNvSpPr>
            <a:spLocks noGrp="1"/>
          </p:cNvSpPr>
          <p:nvPr>
            <p:ph type="body" sz="quarter" idx="10"/>
          </p:nvPr>
        </p:nvSpPr>
        <p:spPr>
          <a:xfrm>
            <a:off x="1078095" y="2780522"/>
            <a:ext cx="5627505" cy="1678268"/>
          </a:xfrm>
        </p:spPr>
        <p:txBody>
          <a:bodyPr/>
          <a:lstStyle/>
          <a:p>
            <a:r>
              <a:rPr lang="is-IS" dirty="0"/>
              <a:t>Vaktaálag og </a:t>
            </a:r>
          </a:p>
          <a:p>
            <a:r>
              <a:rPr lang="is-IS" dirty="0"/>
              <a:t>vægi vinnuskyldustunda</a:t>
            </a:r>
          </a:p>
        </p:txBody>
      </p:sp>
      <p:pic>
        <p:nvPicPr>
          <p:cNvPr id="6" name="Picture 5">
            <a:extLst>
              <a:ext uri="{FF2B5EF4-FFF2-40B4-BE49-F238E27FC236}">
                <a16:creationId xmlns:a16="http://schemas.microsoft.com/office/drawing/2014/main" id="{9313FE11-E1F0-4925-917F-3778534581E0}"/>
              </a:ext>
            </a:extLst>
          </p:cNvPr>
          <p:cNvPicPr>
            <a:picLocks noChangeAspect="1"/>
          </p:cNvPicPr>
          <p:nvPr/>
        </p:nvPicPr>
        <p:blipFill>
          <a:blip r:embed="rId3"/>
          <a:stretch>
            <a:fillRect/>
          </a:stretch>
        </p:blipFill>
        <p:spPr>
          <a:xfrm>
            <a:off x="462579" y="1"/>
            <a:ext cx="12192000" cy="6857999"/>
          </a:xfrm>
          <a:prstGeom prst="rect">
            <a:avLst/>
          </a:prstGeom>
        </p:spPr>
      </p:pic>
    </p:spTree>
    <p:extLst>
      <p:ext uri="{BB962C8B-B14F-4D97-AF65-F5344CB8AC3E}">
        <p14:creationId xmlns:p14="http://schemas.microsoft.com/office/powerpoint/2010/main" val="17500992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5|1.1|11.2|1.1|19.7|7.9|10.4"/>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91AEC1185B1A40B8C22CFA6E75963B" ma:contentTypeVersion="11" ma:contentTypeDescription="Create a new document." ma:contentTypeScope="" ma:versionID="0af29e14f8e1b5659a381283e627dee2">
  <xsd:schema xmlns:xsd="http://www.w3.org/2001/XMLSchema" xmlns:xs="http://www.w3.org/2001/XMLSchema" xmlns:p="http://schemas.microsoft.com/office/2006/metadata/properties" xmlns:ns2="a2136bab-dc0a-4432-b245-68a21579025f" xmlns:ns3="3a3e3c52-78ac-497f-93ea-854a23b373ee" targetNamespace="http://schemas.microsoft.com/office/2006/metadata/properties" ma:root="true" ma:fieldsID="9c47f0320e936e805d113a95bd97a4ff" ns2:_="" ns3:_="">
    <xsd:import namespace="a2136bab-dc0a-4432-b245-68a21579025f"/>
    <xsd:import namespace="3a3e3c52-78ac-497f-93ea-854a23b373e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36bab-dc0a-4432-b245-68a215790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3e3c52-78ac-497f-93ea-854a23b373e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464C9D-E700-4E15-922E-46AA96B5D1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136bab-dc0a-4432-b245-68a21579025f"/>
    <ds:schemaRef ds:uri="3a3e3c52-78ac-497f-93ea-854a23b373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CA608B-E80A-4D4E-BF51-873421C4BCE3}">
  <ds:schemaRefs>
    <ds:schemaRef ds:uri="3a3e3c52-78ac-497f-93ea-854a23b373e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2136bab-dc0a-4432-b245-68a21579025f"/>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6F5C896-6195-4D19-BC3A-EDC14584C4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7040</TotalTime>
  <Words>6099</Words>
  <Application>Microsoft Office PowerPoint</Application>
  <PresentationFormat>Widescreen</PresentationFormat>
  <Paragraphs>912</Paragraphs>
  <Slides>64</Slides>
  <Notes>36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64</vt:i4>
      </vt:variant>
    </vt:vector>
  </HeadingPairs>
  <TitlesOfParts>
    <vt:vector size="76" baseType="lpstr">
      <vt:lpstr>Arial</vt:lpstr>
      <vt:lpstr>Calibri</vt:lpstr>
      <vt:lpstr>FiraGO</vt:lpstr>
      <vt:lpstr>FiraGO Book</vt:lpstr>
      <vt:lpstr>FiraGO SemiBold</vt:lpstr>
      <vt:lpstr>Poppins</vt:lpstr>
      <vt:lpstr>Symbol</vt:lpstr>
      <vt:lpstr>Symbol,Sans-Serif</vt:lpstr>
      <vt:lpstr>Wingdings</vt:lpstr>
      <vt:lpstr>2_Office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Ásgerður Karlsdóttir</dc:creator>
  <cp:lastModifiedBy>Bára Hildur Jóhannsdóttir - SATTI</cp:lastModifiedBy>
  <cp:revision>261</cp:revision>
  <dcterms:created xsi:type="dcterms:W3CDTF">2020-03-12T10:49:42Z</dcterms:created>
  <dcterms:modified xsi:type="dcterms:W3CDTF">2021-05-17T15:39:59Z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0x0101001C91AEC1185B1A40B8C22CFA6E75963B</vt:lpwstr>
  </property>
</Properties>
</file>