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7"/>
  </p:notesMasterIdLst>
  <p:sldIdLst>
    <p:sldId id="257" r:id="rId8"/>
    <p:sldId id="835" r:id="rId9"/>
    <p:sldId id="921" r:id="rId10"/>
    <p:sldId id="922" r:id="rId11"/>
    <p:sldId id="915" r:id="rId12"/>
    <p:sldId id="929" r:id="rId13"/>
    <p:sldId id="930" r:id="rId14"/>
    <p:sldId id="925" r:id="rId15"/>
    <p:sldId id="931" r:id="rId16"/>
    <p:sldId id="932" r:id="rId17"/>
    <p:sldId id="910" r:id="rId18"/>
    <p:sldId id="936" r:id="rId19"/>
    <p:sldId id="928" r:id="rId20"/>
    <p:sldId id="918" r:id="rId21"/>
    <p:sldId id="924" r:id="rId22"/>
    <p:sldId id="822" r:id="rId23"/>
    <p:sldId id="821" r:id="rId24"/>
    <p:sldId id="818" r:id="rId25"/>
    <p:sldId id="871" r:id="rId2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BCD"/>
    <a:srgbClr val="032742"/>
    <a:srgbClr val="E4F8E7"/>
    <a:srgbClr val="CBE4CE"/>
    <a:srgbClr val="09501E"/>
    <a:srgbClr val="60986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028FA-FC90-4F04-A24F-61B0A3C65946}" v="2" dt="2021-03-03T09:22:31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82" autoAdjust="0"/>
  </p:normalViewPr>
  <p:slideViewPr>
    <p:cSldViewPr snapToGrid="0">
      <p:cViewPr varScale="1">
        <p:scale>
          <a:sx n="84" d="100"/>
          <a:sy n="84" d="100"/>
        </p:scale>
        <p:origin x="15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608028FA-FC90-4F04-A24F-61B0A3C65946}"/>
    <pc:docChg chg="custSel modSld sldOrd">
      <pc:chgData name="Bára Hildur Jóhannsdóttir - SATTI" userId="e2dc90b8-4ac3-45a6-926a-e79230d6dff4" providerId="ADAL" clId="{608028FA-FC90-4F04-A24F-61B0A3C65946}" dt="2021-03-03T09:22:48.385" v="125" actId="207"/>
      <pc:docMkLst>
        <pc:docMk/>
      </pc:docMkLst>
      <pc:sldChg chg="ord">
        <pc:chgData name="Bára Hildur Jóhannsdóttir - SATTI" userId="e2dc90b8-4ac3-45a6-926a-e79230d6dff4" providerId="ADAL" clId="{608028FA-FC90-4F04-A24F-61B0A3C65946}" dt="2021-03-02T21:59:01.829" v="1"/>
        <pc:sldMkLst>
          <pc:docMk/>
          <pc:sldMk cId="3366637676" sldId="822"/>
        </pc:sldMkLst>
      </pc:sldChg>
      <pc:sldChg chg="modSp mod">
        <pc:chgData name="Bára Hildur Jóhannsdóttir - SATTI" userId="e2dc90b8-4ac3-45a6-926a-e79230d6dff4" providerId="ADAL" clId="{608028FA-FC90-4F04-A24F-61B0A3C65946}" dt="2021-03-03T08:43:39.545" v="93" actId="20577"/>
        <pc:sldMkLst>
          <pc:docMk/>
          <pc:sldMk cId="1782496828" sldId="835"/>
        </pc:sldMkLst>
        <pc:spChg chg="mod">
          <ac:chgData name="Bára Hildur Jóhannsdóttir - SATTI" userId="e2dc90b8-4ac3-45a6-926a-e79230d6dff4" providerId="ADAL" clId="{608028FA-FC90-4F04-A24F-61B0A3C65946}" dt="2021-03-03T08:43:39.545" v="93" actId="20577"/>
          <ac:spMkLst>
            <pc:docMk/>
            <pc:sldMk cId="1782496828" sldId="835"/>
            <ac:spMk id="10" creationId="{77EC13D2-50C7-4289-906B-48F7959FEB5F}"/>
          </ac:spMkLst>
        </pc:spChg>
      </pc:sldChg>
      <pc:sldChg chg="addSp delSp modSp mod">
        <pc:chgData name="Bára Hildur Jóhannsdóttir - SATTI" userId="e2dc90b8-4ac3-45a6-926a-e79230d6dff4" providerId="ADAL" clId="{608028FA-FC90-4F04-A24F-61B0A3C65946}" dt="2021-03-02T22:07:20.509" v="79" actId="1440"/>
        <pc:sldMkLst>
          <pc:docMk/>
          <pc:sldMk cId="215842393" sldId="924"/>
        </pc:sldMkLst>
        <pc:picChg chg="add mod">
          <ac:chgData name="Bára Hildur Jóhannsdóttir - SATTI" userId="e2dc90b8-4ac3-45a6-926a-e79230d6dff4" providerId="ADAL" clId="{608028FA-FC90-4F04-A24F-61B0A3C65946}" dt="2021-03-02T22:00:17.237" v="8" actId="14100"/>
          <ac:picMkLst>
            <pc:docMk/>
            <pc:sldMk cId="215842393" sldId="924"/>
            <ac:picMk id="3" creationId="{27870D7A-6EE2-499A-91E1-46F3445B016C}"/>
          </ac:picMkLst>
        </pc:picChg>
        <pc:picChg chg="mod">
          <ac:chgData name="Bára Hildur Jóhannsdóttir - SATTI" userId="e2dc90b8-4ac3-45a6-926a-e79230d6dff4" providerId="ADAL" clId="{608028FA-FC90-4F04-A24F-61B0A3C65946}" dt="2021-03-02T22:07:20.509" v="79" actId="1440"/>
          <ac:picMkLst>
            <pc:docMk/>
            <pc:sldMk cId="215842393" sldId="924"/>
            <ac:picMk id="6" creationId="{BB54AC9B-E31F-4FA0-BF57-7543F886907F}"/>
          </ac:picMkLst>
        </pc:picChg>
        <pc:picChg chg="del">
          <ac:chgData name="Bára Hildur Jóhannsdóttir - SATTI" userId="e2dc90b8-4ac3-45a6-926a-e79230d6dff4" providerId="ADAL" clId="{608028FA-FC90-4F04-A24F-61B0A3C65946}" dt="2021-03-02T21:59:58.991" v="2" actId="478"/>
          <ac:picMkLst>
            <pc:docMk/>
            <pc:sldMk cId="215842393" sldId="924"/>
            <ac:picMk id="8" creationId="{C1775297-20F9-4E98-AF9E-DCE5296C71C4}"/>
          </ac:picMkLst>
        </pc:picChg>
      </pc:sldChg>
      <pc:sldChg chg="addSp modSp mod">
        <pc:chgData name="Bára Hildur Jóhannsdóttir - SATTI" userId="e2dc90b8-4ac3-45a6-926a-e79230d6dff4" providerId="ADAL" clId="{608028FA-FC90-4F04-A24F-61B0A3C65946}" dt="2021-03-03T09:22:48.385" v="125" actId="207"/>
        <pc:sldMkLst>
          <pc:docMk/>
          <pc:sldMk cId="715181478" sldId="928"/>
        </pc:sldMkLst>
        <pc:spChg chg="mod">
          <ac:chgData name="Bára Hildur Jóhannsdóttir - SATTI" userId="e2dc90b8-4ac3-45a6-926a-e79230d6dff4" providerId="ADAL" clId="{608028FA-FC90-4F04-A24F-61B0A3C65946}" dt="2021-03-03T09:22:48.385" v="125" actId="207"/>
          <ac:spMkLst>
            <pc:docMk/>
            <pc:sldMk cId="715181478" sldId="928"/>
            <ac:spMk id="2" creationId="{12EDBB8D-310F-4042-A433-AE4DF2E34106}"/>
          </ac:spMkLst>
        </pc:spChg>
        <pc:picChg chg="add mod">
          <ac:chgData name="Bára Hildur Jóhannsdóttir - SATTI" userId="e2dc90b8-4ac3-45a6-926a-e79230d6dff4" providerId="ADAL" clId="{608028FA-FC90-4F04-A24F-61B0A3C65946}" dt="2021-03-03T09:21:46.986" v="122" actId="1440"/>
          <ac:picMkLst>
            <pc:docMk/>
            <pc:sldMk cId="715181478" sldId="928"/>
            <ac:picMk id="4" creationId="{0BC8B76B-0ED7-42FE-9BE2-82ED201C7859}"/>
          </ac:picMkLst>
        </pc:picChg>
        <pc:picChg chg="add mod">
          <ac:chgData name="Bára Hildur Jóhannsdóttir - SATTI" userId="e2dc90b8-4ac3-45a6-926a-e79230d6dff4" providerId="ADAL" clId="{608028FA-FC90-4F04-A24F-61B0A3C65946}" dt="2021-03-03T09:22:31.401" v="123"/>
          <ac:picMkLst>
            <pc:docMk/>
            <pc:sldMk cId="715181478" sldId="928"/>
            <ac:picMk id="6" creationId="{8A2AE74C-3BA2-45F6-83AD-B28BFBBD0CE6}"/>
          </ac:picMkLst>
        </pc:picChg>
      </pc:sldChg>
      <pc:sldChg chg="modSp mod">
        <pc:chgData name="Bára Hildur Jóhannsdóttir - SATTI" userId="e2dc90b8-4ac3-45a6-926a-e79230d6dff4" providerId="ADAL" clId="{608028FA-FC90-4F04-A24F-61B0A3C65946}" dt="2021-03-02T22:00:58.766" v="11" actId="20577"/>
        <pc:sldMkLst>
          <pc:docMk/>
          <pc:sldMk cId="1829211489" sldId="929"/>
        </pc:sldMkLst>
        <pc:spChg chg="mod">
          <ac:chgData name="Bára Hildur Jóhannsdóttir - SATTI" userId="e2dc90b8-4ac3-45a6-926a-e79230d6dff4" providerId="ADAL" clId="{608028FA-FC90-4F04-A24F-61B0A3C65946}" dt="2021-03-02T22:00:58.766" v="11" actId="20577"/>
          <ac:spMkLst>
            <pc:docMk/>
            <pc:sldMk cId="1829211489" sldId="929"/>
            <ac:spMk id="4" creationId="{F5179F1F-0EE8-4AAD-813F-018B892DAE24}"/>
          </ac:spMkLst>
        </pc:spChg>
      </pc:sldChg>
      <pc:sldChg chg="modSp mod">
        <pc:chgData name="Bára Hildur Jóhannsdóttir - SATTI" userId="e2dc90b8-4ac3-45a6-926a-e79230d6dff4" providerId="ADAL" clId="{608028FA-FC90-4F04-A24F-61B0A3C65946}" dt="2021-03-02T22:06:53.239" v="78" actId="1035"/>
        <pc:sldMkLst>
          <pc:docMk/>
          <pc:sldMk cId="110958302" sldId="930"/>
        </pc:sldMkLst>
        <pc:spChg chg="mod">
          <ac:chgData name="Bára Hildur Jóhannsdóttir - SATTI" userId="e2dc90b8-4ac3-45a6-926a-e79230d6dff4" providerId="ADAL" clId="{608028FA-FC90-4F04-A24F-61B0A3C65946}" dt="2021-03-02T22:01:31.288" v="13" actId="1076"/>
          <ac:spMkLst>
            <pc:docMk/>
            <pc:sldMk cId="110958302" sldId="930"/>
            <ac:spMk id="3" creationId="{A72AFCA2-16DE-458F-95B3-A0E0590A89B9}"/>
          </ac:spMkLst>
        </pc:spChg>
        <pc:spChg chg="mod">
          <ac:chgData name="Bára Hildur Jóhannsdóttir - SATTI" userId="e2dc90b8-4ac3-45a6-926a-e79230d6dff4" providerId="ADAL" clId="{608028FA-FC90-4F04-A24F-61B0A3C65946}" dt="2021-03-02T22:01:13.682" v="12" actId="790"/>
          <ac:spMkLst>
            <pc:docMk/>
            <pc:sldMk cId="110958302" sldId="930"/>
            <ac:spMk id="5" creationId="{D37339C3-8CFC-4CF1-9DEF-B4FF0DDB4EBA}"/>
          </ac:spMkLst>
        </pc:spChg>
        <pc:picChg chg="mod">
          <ac:chgData name="Bára Hildur Jóhannsdóttir - SATTI" userId="e2dc90b8-4ac3-45a6-926a-e79230d6dff4" providerId="ADAL" clId="{608028FA-FC90-4F04-A24F-61B0A3C65946}" dt="2021-03-02T22:06:53.239" v="78" actId="1035"/>
          <ac:picMkLst>
            <pc:docMk/>
            <pc:sldMk cId="110958302" sldId="930"/>
            <ac:picMk id="7" creationId="{DF71F7A0-A13C-4D9B-882B-B79DE23303E4}"/>
          </ac:picMkLst>
        </pc:picChg>
      </pc:sldChg>
      <pc:sldChg chg="modSp mod">
        <pc:chgData name="Bára Hildur Jóhannsdóttir - SATTI" userId="e2dc90b8-4ac3-45a6-926a-e79230d6dff4" providerId="ADAL" clId="{608028FA-FC90-4F04-A24F-61B0A3C65946}" dt="2021-03-02T22:01:59.398" v="14" actId="1076"/>
        <pc:sldMkLst>
          <pc:docMk/>
          <pc:sldMk cId="3180381240" sldId="932"/>
        </pc:sldMkLst>
        <pc:spChg chg="mod">
          <ac:chgData name="Bára Hildur Jóhannsdóttir - SATTI" userId="e2dc90b8-4ac3-45a6-926a-e79230d6dff4" providerId="ADAL" clId="{608028FA-FC90-4F04-A24F-61B0A3C65946}" dt="2021-03-02T22:01:59.398" v="14" actId="1076"/>
          <ac:spMkLst>
            <pc:docMk/>
            <pc:sldMk cId="3180381240" sldId="932"/>
            <ac:spMk id="2" creationId="{1C964BDB-23B9-46AA-89BD-D55B09EF0D6C}"/>
          </ac:spMkLst>
        </pc:spChg>
      </pc:sldChg>
      <pc:sldChg chg="modSp mod">
        <pc:chgData name="Bára Hildur Jóhannsdóttir - SATTI" userId="e2dc90b8-4ac3-45a6-926a-e79230d6dff4" providerId="ADAL" clId="{608028FA-FC90-4F04-A24F-61B0A3C65946}" dt="2021-03-02T22:05:14.863" v="61" actId="1035"/>
        <pc:sldMkLst>
          <pc:docMk/>
          <pc:sldMk cId="2941310275" sldId="936"/>
        </pc:sldMkLst>
        <pc:spChg chg="mod">
          <ac:chgData name="Bára Hildur Jóhannsdóttir - SATTI" userId="e2dc90b8-4ac3-45a6-926a-e79230d6dff4" providerId="ADAL" clId="{608028FA-FC90-4F04-A24F-61B0A3C65946}" dt="2021-03-02T22:04:10.412" v="32" actId="1076"/>
          <ac:spMkLst>
            <pc:docMk/>
            <pc:sldMk cId="2941310275" sldId="936"/>
            <ac:spMk id="2" creationId="{3C3BD240-DC6F-43FA-9C72-2ED1500F02E8}"/>
          </ac:spMkLst>
        </pc:spChg>
        <pc:spChg chg="mod">
          <ac:chgData name="Bára Hildur Jóhannsdóttir - SATTI" userId="e2dc90b8-4ac3-45a6-926a-e79230d6dff4" providerId="ADAL" clId="{608028FA-FC90-4F04-A24F-61B0A3C65946}" dt="2021-03-02T22:04:20.435" v="50" actId="1036"/>
          <ac:spMkLst>
            <pc:docMk/>
            <pc:sldMk cId="2941310275" sldId="936"/>
            <ac:spMk id="3" creationId="{92FC5825-7171-4779-8794-F7A68213462D}"/>
          </ac:spMkLst>
        </pc:spChg>
        <pc:spChg chg="mod">
          <ac:chgData name="Bára Hildur Jóhannsdóttir - SATTI" userId="e2dc90b8-4ac3-45a6-926a-e79230d6dff4" providerId="ADAL" clId="{608028FA-FC90-4F04-A24F-61B0A3C65946}" dt="2021-03-02T22:04:20.435" v="50" actId="1036"/>
          <ac:spMkLst>
            <pc:docMk/>
            <pc:sldMk cId="2941310275" sldId="936"/>
            <ac:spMk id="4" creationId="{F1967659-87CE-43DF-941E-019CE3AA4F42}"/>
          </ac:spMkLst>
        </pc:spChg>
        <pc:spChg chg="mod">
          <ac:chgData name="Bára Hildur Jóhannsdóttir - SATTI" userId="e2dc90b8-4ac3-45a6-926a-e79230d6dff4" providerId="ADAL" clId="{608028FA-FC90-4F04-A24F-61B0A3C65946}" dt="2021-03-02T22:04:20.435" v="50" actId="1036"/>
          <ac:spMkLst>
            <pc:docMk/>
            <pc:sldMk cId="2941310275" sldId="936"/>
            <ac:spMk id="5" creationId="{12A47B9B-FEA6-449B-8E02-E611C8B40257}"/>
          </ac:spMkLst>
        </pc:spChg>
        <pc:spChg chg="mod">
          <ac:chgData name="Bára Hildur Jóhannsdóttir - SATTI" userId="e2dc90b8-4ac3-45a6-926a-e79230d6dff4" providerId="ADAL" clId="{608028FA-FC90-4F04-A24F-61B0A3C65946}" dt="2021-03-02T22:05:14.863" v="61" actId="1035"/>
          <ac:spMkLst>
            <pc:docMk/>
            <pc:sldMk cId="2941310275" sldId="936"/>
            <ac:spMk id="6" creationId="{1678870B-F8F7-4BF8-8212-0381551B354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2.3.2021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516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4888-B064-4F24-87E2-CC07D32F7A1A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522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etrivinnutimi.is/vaktavinna/vaktareikni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etrivinnutimi.is/frettir/frett/2021/02/15/Namskeid-fyrir-vaktasmid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www.smennt.is/forsida/fraedsla/namskeid/betri-vinnutimi-i-vaktavinn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betrivinnutimi@reykjavikurborg.is" TargetMode="External"/><Relationship Id="rId3" Type="http://schemas.openxmlformats.org/officeDocument/2006/relationships/hyperlink" Target="mailto:barahildur@rikissattasemjari.is" TargetMode="External"/><Relationship Id="rId7" Type="http://schemas.openxmlformats.org/officeDocument/2006/relationships/hyperlink" Target="mailto:kmr@fjr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mailto:sigridur.s.saemundsdottir@rikissattasemjari.is" TargetMode="External"/><Relationship Id="rId10" Type="http://schemas.openxmlformats.org/officeDocument/2006/relationships/hyperlink" Target="mailto:tryggvi@samtok.is" TargetMode="External"/><Relationship Id="rId4" Type="http://schemas.openxmlformats.org/officeDocument/2006/relationships/hyperlink" Target="mailto:aldis.magnusdottir@fjr.is" TargetMode="External"/><Relationship Id="rId9" Type="http://schemas.openxmlformats.org/officeDocument/2006/relationships/hyperlink" Target="mailto:betrivinnutimi@samband.i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library/Vaktavinna/Lei%c3%b0beiningar%20vegna%20orlofst%c3%b6ku%202021_Betri%20vinnut%c3%admi%20%c3%ad%20vaktavinnu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verkefnastjórnar og fulltrúum launagreiðenda</a:t>
            </a:r>
          </a:p>
          <a:p>
            <a:endParaRPr lang="en-GB" sz="2800" b="0" noProof="1"/>
          </a:p>
          <a:p>
            <a:r>
              <a:rPr lang="en-GB" sz="2800" b="0" dirty="0"/>
              <a:t>3. mars 2021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964BDB-23B9-46AA-89BD-D55B09EF0D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2887" y="528394"/>
            <a:ext cx="9901547" cy="1047487"/>
          </a:xfrm>
        </p:spPr>
        <p:txBody>
          <a:bodyPr/>
          <a:lstStyle/>
          <a:p>
            <a:r>
              <a:rPr lang="is-IS" sz="3600" dirty="0">
                <a:solidFill>
                  <a:srgbClr val="032742"/>
                </a:solidFill>
                <a:effectLst/>
                <a:latin typeface="Calibri" panose="020F0502020204030204" pitchFamily="34" charset="0"/>
              </a:rPr>
              <a:t>Af hverju þarf starfsfólk í hlutastarfi að auka við sig starfshlutfall?</a:t>
            </a:r>
          </a:p>
          <a:p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63246-46FE-4E05-A32E-789D636A6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26" y="2082165"/>
            <a:ext cx="5601031" cy="4592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Halda sömu launum eða fá hærri laun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Réttur starfsmanns er að auka starfshlutfall á grundvelli styttingar vinnuviku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 err="1"/>
              <a:t>ca</a:t>
            </a:r>
            <a:r>
              <a:rPr lang="is-IS" sz="2000" dirty="0"/>
              <a:t> 10-12% af starfshlutfalli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Þýðir alla jafna að viðkomandi er að vinna færri klst. á viku/mánuði vegna vægi vinnuskyldustunda sem á eftir að taka tillit til</a:t>
            </a:r>
          </a:p>
        </p:txBody>
      </p:sp>
      <p:pic>
        <p:nvPicPr>
          <p:cNvPr id="5" name="Picture 4" descr="A picture containing posing&#10;&#10;Description automatically generated">
            <a:extLst>
              <a:ext uri="{FF2B5EF4-FFF2-40B4-BE49-F238E27FC236}">
                <a16:creationId xmlns:a16="http://schemas.microsoft.com/office/drawing/2014/main" id="{CFEAF8F6-AA55-4C67-9E76-52E05357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40" y="749029"/>
            <a:ext cx="6019793" cy="60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8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4844B-240D-4D29-B8D4-F9AE66DC70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539" y="2877479"/>
            <a:ext cx="10390005" cy="1304019"/>
          </a:xfrm>
        </p:spPr>
        <p:txBody>
          <a:bodyPr/>
          <a:lstStyle/>
          <a:p>
            <a:r>
              <a:rPr lang="is-IS" dirty="0"/>
              <a:t>Aukið starfshlutfall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58354-D7F6-442D-A6C3-8308BD771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9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3BD240-DC6F-43FA-9C72-2ED1500F0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4" y="582998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Hafa þarf í huga!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C5825-7171-4779-8794-F7A682134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2684" y="1513016"/>
            <a:ext cx="6410004" cy="4592638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s-IS" sz="2000" dirty="0"/>
              <a:t>Réttur starfsmanns til að auka við sig starfshlutfall</a:t>
            </a:r>
          </a:p>
          <a:p>
            <a:pPr marL="342900" indent="-342900">
              <a:buAutoNum type="alphaUcPeriod"/>
            </a:pPr>
            <a:r>
              <a:rPr lang="is-IS" sz="2000" dirty="0"/>
              <a:t>Aukið starfshlutfall vegna vægi vinnuskyldustunda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sz="2000" dirty="0"/>
              <a:t>Verður ólíkt ef starfsfólk tekur ekki jafnmargar stundir utan dagvinnumarka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sz="2000" dirty="0"/>
              <a:t>Er eingöngu í boði ef </a:t>
            </a:r>
            <a:r>
              <a:rPr lang="is-IS" sz="2000" dirty="0" err="1"/>
              <a:t>mönnunarþörf</a:t>
            </a:r>
            <a:r>
              <a:rPr lang="is-IS" sz="2000" dirty="0"/>
              <a:t> krefst þess</a:t>
            </a:r>
          </a:p>
          <a:p>
            <a:pPr marL="342900" indent="-342900">
              <a:buFont typeface="+mj-lt"/>
              <a:buAutoNum type="alphaUcPeriod"/>
            </a:pPr>
            <a:r>
              <a:rPr lang="is-IS" sz="2000" dirty="0"/>
              <a:t>Aukið starfshlutfall vegna </a:t>
            </a:r>
            <a:r>
              <a:rPr lang="is-IS" sz="2000" dirty="0" err="1"/>
              <a:t>mönnunargats</a:t>
            </a:r>
            <a:endParaRPr lang="is-I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sz="2000" dirty="0"/>
              <a:t>Er eingöngu í boði ef </a:t>
            </a:r>
            <a:r>
              <a:rPr lang="is-IS" sz="2000" dirty="0" err="1"/>
              <a:t>mönnunarþörf</a:t>
            </a:r>
            <a:r>
              <a:rPr lang="is-IS" sz="2000" dirty="0"/>
              <a:t> krefst þess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1967659-87CE-43DF-941E-019CE3AA4F42}"/>
              </a:ext>
            </a:extLst>
          </p:cNvPr>
          <p:cNvSpPr/>
          <p:nvPr/>
        </p:nvSpPr>
        <p:spPr>
          <a:xfrm>
            <a:off x="7805675" y="1631567"/>
            <a:ext cx="594360" cy="2278952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A47B9B-FEA6-449B-8E02-E611C8B40257}"/>
              </a:ext>
            </a:extLst>
          </p:cNvPr>
          <p:cNvSpPr/>
          <p:nvPr/>
        </p:nvSpPr>
        <p:spPr>
          <a:xfrm>
            <a:off x="8827770" y="1879683"/>
            <a:ext cx="3009900" cy="1794510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/>
              <a:t>Rétt starfshlutfall þarf að meta út frá vinnuframlagi hvers og eins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78870B-F8F7-4BF8-8212-0381551B3547}"/>
              </a:ext>
            </a:extLst>
          </p:cNvPr>
          <p:cNvSpPr/>
          <p:nvPr/>
        </p:nvSpPr>
        <p:spPr>
          <a:xfrm>
            <a:off x="818035" y="4606123"/>
            <a:ext cx="10555927" cy="20397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000" b="1" i="1" dirty="0"/>
              <a:t>Dæmi</a:t>
            </a:r>
          </a:p>
          <a:p>
            <a:pPr algn="ctr"/>
            <a:r>
              <a:rPr lang="is-IS" i="1" dirty="0"/>
              <a:t>Starfsmaður A sem vinnur ekki næturvaktir fær færri klst. í vægi vinnuskyldustunda en starfsmaður B sem vinnur næturvaktir.  </a:t>
            </a:r>
          </a:p>
          <a:p>
            <a:pPr algn="ctr"/>
            <a:r>
              <a:rPr lang="is-IS" i="1" dirty="0"/>
              <a:t>Starfsmaður A getur hækkað starfshlutfall sitt minna en starfsmaður B vegna vægi vinnuskyldustunda. Starfsmaður A verður í 90% starfi en starfsmaður B í 94% starfi. Báðir vinna þeir jafn margar stundir og þeir gera í dag. </a:t>
            </a:r>
          </a:p>
        </p:txBody>
      </p:sp>
    </p:spTree>
    <p:extLst>
      <p:ext uri="{BB962C8B-B14F-4D97-AF65-F5344CB8AC3E}">
        <p14:creationId xmlns:p14="http://schemas.microsoft.com/office/powerpoint/2010/main" val="294131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DBB8D-310F-4042-A433-AE4DF2E3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7705" y="2857590"/>
            <a:ext cx="10039485" cy="2504782"/>
          </a:xfrm>
        </p:spPr>
        <p:txBody>
          <a:bodyPr/>
          <a:lstStyle/>
          <a:p>
            <a:r>
              <a:rPr lang="is-IS" sz="4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Vaktareiknir</a:t>
            </a:r>
            <a:endParaRPr lang="is-IS" sz="4800" dirty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8B76B-0ED7-42FE-9BE2-82ED201C7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457" y="3429000"/>
            <a:ext cx="3324249" cy="314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A2AE74C-3BA2-45F6-83AD-B28BFBBD0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61" y="1365779"/>
            <a:ext cx="3833809" cy="380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18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BABD1-3476-423C-A402-C00CC1735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003" y="2700198"/>
            <a:ext cx="9392999" cy="1304019"/>
          </a:xfrm>
        </p:spPr>
        <p:txBody>
          <a:bodyPr/>
          <a:lstStyle/>
          <a:p>
            <a:r>
              <a:rPr lang="is-IS" sz="4400" dirty="0"/>
              <a:t>Námskeið fyrir vaktasmiði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DF6EE-D112-4A63-A59C-A3AEB43A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B54AC9B-E31F-4FA0-BF57-7543F8869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393" y="485615"/>
            <a:ext cx="4993327" cy="303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71961F-EE08-4618-AA18-2ADF89875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579" y="626909"/>
            <a:ext cx="5265421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Námskeið fyrir vaktasmiði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7B388-F00B-43FA-9811-48A998EDF866}"/>
              </a:ext>
            </a:extLst>
          </p:cNvPr>
          <p:cNvSpPr txBox="1"/>
          <p:nvPr/>
        </p:nvSpPr>
        <p:spPr>
          <a:xfrm>
            <a:off x="916626" y="1599277"/>
            <a:ext cx="411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/>
              <a:t>Vaktasmiður 1</a:t>
            </a:r>
          </a:p>
          <a:p>
            <a:r>
              <a:rPr lang="is-IS" dirty="0"/>
              <a:t>Breytingar </a:t>
            </a: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við hverju er að búast, hvernig á að bregðast við o.fl.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970CC-E9A5-422F-A2CB-89B3C6322248}"/>
              </a:ext>
            </a:extLst>
          </p:cNvPr>
          <p:cNvSpPr txBox="1"/>
          <p:nvPr/>
        </p:nvSpPr>
        <p:spPr>
          <a:xfrm>
            <a:off x="916626" y="2918265"/>
            <a:ext cx="42573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Vaktasmiður 2 </a:t>
            </a:r>
          </a:p>
          <a:p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Undanfari ,,Vaktasmiður 1“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Nýjar áherslur vegna breyttra launamyndunarþátta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Forgangsröðun hagsmuna og jafnvægi í starfsmannahópi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amsetning vakta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víldartímalöggjöf o.fl.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6D7676-05B9-48AE-82E9-D00ABD65FB8C}"/>
              </a:ext>
            </a:extLst>
          </p:cNvPr>
          <p:cNvSpPr txBox="1"/>
          <p:nvPr/>
        </p:nvSpPr>
        <p:spPr>
          <a:xfrm>
            <a:off x="1112936" y="5831700"/>
            <a:ext cx="425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>
                <a:solidFill>
                  <a:srgbClr val="032742"/>
                </a:solidFill>
                <a:hlinkClick r:id="rId4"/>
              </a:rPr>
              <a:t>Skráning er á vef Starfsmenntar </a:t>
            </a:r>
            <a:endParaRPr lang="is-IS" sz="2400" b="1" dirty="0">
              <a:solidFill>
                <a:srgbClr val="03274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70D7A-6EE2-499A-91E1-46F3445B0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336" y="2003899"/>
            <a:ext cx="3964158" cy="450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4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204" y="646448"/>
            <a:ext cx="3464212" cy="789927"/>
          </a:xfrm>
        </p:spPr>
        <p:txBody>
          <a:bodyPr/>
          <a:lstStyle/>
          <a:p>
            <a:r>
              <a:rPr lang="is-IS" sz="3600">
                <a:solidFill>
                  <a:srgbClr val="032742"/>
                </a:solidFill>
              </a:rPr>
              <a:t>Tengiliðir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894894"/>
            <a:ext cx="4020437" cy="346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6952490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8474672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Sigríður S. Sæmundsdóttir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sigridur.s.saemundsdottir@rikissattasemjari.is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GB" sz="1600" i="1">
                <a:solidFill>
                  <a:srgbClr val="0327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8683114</a:t>
            </a:r>
            <a:endParaRPr lang="is-IS" sz="1600" i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4D7DA0B3-C68F-4B44-AD2A-7C50C4BF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060" y="2289692"/>
            <a:ext cx="7646315" cy="4375581"/>
          </a:xfrm>
          <a:prstGeom prst="rect">
            <a:avLst/>
          </a:prstGeom>
        </p:spPr>
      </p:pic>
      <p:sp>
        <p:nvSpPr>
          <p:cNvPr id="8" name="Textastaðgengill 6">
            <a:extLst>
              <a:ext uri="{FF2B5EF4-FFF2-40B4-BE49-F238E27FC236}">
                <a16:creationId xmlns:a16="http://schemas.microsoft.com/office/drawing/2014/main" id="{6F984D12-E1C9-4B34-BD5E-CE5EFA143954}"/>
              </a:ext>
            </a:extLst>
          </p:cNvPr>
          <p:cNvSpPr txBox="1">
            <a:spLocks/>
          </p:cNvSpPr>
          <p:nvPr/>
        </p:nvSpPr>
        <p:spPr>
          <a:xfrm>
            <a:off x="4290061" y="488284"/>
            <a:ext cx="6541736" cy="1674296"/>
          </a:xfrm>
          <a:prstGeom prst="rect">
            <a:avLst/>
          </a:prstGeom>
          <a:solidFill>
            <a:srgbClr val="85ABC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 dirty="0">
                <a:solidFill>
                  <a:schemeClr val="bg1"/>
                </a:solidFill>
              </a:rPr>
              <a:t>Ríki – </a:t>
            </a:r>
            <a:r>
              <a:rPr lang="is-IS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kmr@fjr.is</a:t>
            </a:r>
            <a:r>
              <a:rPr lang="is-IS" sz="2000" dirty="0">
                <a:solidFill>
                  <a:schemeClr val="bg1"/>
                </a:solidFill>
              </a:rPr>
              <a:t> </a:t>
            </a:r>
          </a:p>
          <a:p>
            <a:r>
              <a:rPr lang="is-IS" sz="2000" dirty="0">
                <a:solidFill>
                  <a:schemeClr val="bg1"/>
                </a:solidFill>
              </a:rPr>
              <a:t>Reykjavíkurborg – </a:t>
            </a:r>
            <a:r>
              <a:rPr lang="is-IS" sz="2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betrivinnutimi@reykjavik.is</a:t>
            </a:r>
            <a:r>
              <a:rPr lang="is-IS" sz="2000" dirty="0">
                <a:solidFill>
                  <a:schemeClr val="bg1"/>
                </a:solidFill>
              </a:rPr>
              <a:t> </a:t>
            </a:r>
          </a:p>
          <a:p>
            <a:r>
              <a:rPr lang="is-IS" sz="2000" dirty="0">
                <a:solidFill>
                  <a:schemeClr val="bg1"/>
                </a:solidFill>
              </a:rPr>
              <a:t>Sveitarfélög – </a:t>
            </a:r>
            <a:r>
              <a:rPr lang="is-IS" sz="2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betrivinnutimi@samband.is</a:t>
            </a:r>
            <a:endParaRPr lang="is-IS" sz="2000" dirty="0">
              <a:solidFill>
                <a:schemeClr val="bg1"/>
              </a:solidFill>
            </a:endParaRPr>
          </a:p>
          <a:p>
            <a:r>
              <a:rPr lang="is-IS" sz="2000" dirty="0">
                <a:solidFill>
                  <a:schemeClr val="bg1"/>
                </a:solidFill>
              </a:rPr>
              <a:t>SFV – </a:t>
            </a:r>
            <a:r>
              <a:rPr lang="is-IS" sz="20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tryggvi@samtok.is</a:t>
            </a:r>
            <a:r>
              <a:rPr lang="is-I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759" y="79401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961965" y="2301239"/>
            <a:ext cx="4432995" cy="2270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Útistandandi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líðandi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stundar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Reynslusögur</a:t>
            </a: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54" y="948690"/>
            <a:ext cx="496062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BDB35-1F73-4D19-8A26-692F7B20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204537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84" y="840916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208" y="1667152"/>
            <a:ext cx="5645620" cy="3783719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Útistandandi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 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Orlof vaktavinnumanna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Vaktahvati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Aukið starfshlutfall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 err="1">
                <a:latin typeface="+mn-lt"/>
                <a:cs typeface="Arial" panose="020B0604020202020204" pitchFamily="34" charset="0"/>
              </a:rPr>
              <a:t>Vaktareiknir</a:t>
            </a:r>
            <a:endParaRPr lang="is-IS" sz="20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+mn-lt"/>
                <a:cs typeface="Arial" panose="020B0604020202020204" pitchFamily="34" charset="0"/>
              </a:rPr>
              <a:t>Námskeið fyrir vaktasmiði</a:t>
            </a:r>
            <a:endParaRPr lang="is-IS" sz="2000" dirty="0"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endParaRPr lang="is-IS" sz="2000" dirty="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656208" y="445953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/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201318"/>
            <a:ext cx="1699260" cy="135177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800" b="1"/>
              <a:t>22. Janúar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BCCF63-A578-48D7-9F1A-2EB25D9CF526}"/>
              </a:ext>
            </a:extLst>
          </p:cNvPr>
          <p:cNvSpPr/>
          <p:nvPr/>
        </p:nvSpPr>
        <p:spPr>
          <a:xfrm>
            <a:off x="5132773" y="1314089"/>
            <a:ext cx="2264363" cy="52287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438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  <a:latin typeface="FiraGO SemiBold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394052" cy="3175493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200" b="1">
                <a:solidFill>
                  <a:srgbClr val="032742"/>
                </a:solidFill>
              </a:rPr>
              <a:t>Staðan ætti að vera þessi í dag!</a:t>
            </a:r>
          </a:p>
        </p:txBody>
      </p:sp>
      <p:sp>
        <p:nvSpPr>
          <p:cNvPr id="4" name="Rétthyrningur: Ávöl horn 3">
            <a:extLst>
              <a:ext uri="{FF2B5EF4-FFF2-40B4-BE49-F238E27FC236}">
                <a16:creationId xmlns:a16="http://schemas.microsoft.com/office/drawing/2014/main" id="{28BA8F3C-077F-4FB5-9195-EED6E1C3E57E}"/>
              </a:ext>
            </a:extLst>
          </p:cNvPr>
          <p:cNvSpPr/>
          <p:nvPr/>
        </p:nvSpPr>
        <p:spPr>
          <a:xfrm>
            <a:off x="4332995" y="1251484"/>
            <a:ext cx="1983985" cy="5296615"/>
          </a:xfrm>
          <a:prstGeom prst="roundRect">
            <a:avLst/>
          </a:prstGeom>
          <a:blipFill dpi="0" rotWithShape="1">
            <a:blip r:embed="rId4">
              <a:alphaModFix amt="63000"/>
            </a:blip>
            <a:srcRect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3C243454-63C8-4483-9B7E-4E1451CBDCB0}"/>
              </a:ext>
            </a:extLst>
          </p:cNvPr>
          <p:cNvSpPr/>
          <p:nvPr/>
        </p:nvSpPr>
        <p:spPr>
          <a:xfrm>
            <a:off x="6739683" y="1780172"/>
            <a:ext cx="2137987" cy="42392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étthyrningur: Ávöl horn 6">
            <a:extLst>
              <a:ext uri="{FF2B5EF4-FFF2-40B4-BE49-F238E27FC236}">
                <a16:creationId xmlns:a16="http://schemas.microsoft.com/office/drawing/2014/main" id="{8E11FF7B-7E2C-492C-A962-68385A905CA3}"/>
              </a:ext>
            </a:extLst>
          </p:cNvPr>
          <p:cNvSpPr/>
          <p:nvPr/>
        </p:nvSpPr>
        <p:spPr>
          <a:xfrm>
            <a:off x="9049357" y="1313895"/>
            <a:ext cx="2137987" cy="1029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42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E6799-C24A-4A9A-93AC-9B4787808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5014" y="2868430"/>
            <a:ext cx="5986445" cy="1304019"/>
          </a:xfrm>
        </p:spPr>
        <p:txBody>
          <a:bodyPr/>
          <a:lstStyle/>
          <a:p>
            <a:r>
              <a:rPr lang="is-IS" dirty="0"/>
              <a:t>Orlof vaktavinnumanna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292E8-E49E-4680-B725-152F6C49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" y="201710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0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D1651-0989-4D14-9100-AB5D31C3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94840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Orlof vaktavinnumanna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79F1F-0EE8-4AAD-813F-018B892DA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93487"/>
            <a:ext cx="5601031" cy="3071026"/>
          </a:xfrm>
        </p:spPr>
        <p:txBody>
          <a:bodyPr/>
          <a:lstStyle/>
          <a:p>
            <a:r>
              <a:rPr lang="is-I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Frá 01.05.2021 gildir eftirfarandi um orlof þeirra sem eru í vaktavinnu: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Úttekt miðast við að 1 klst. verði 1,11 klst. í orlofsúttekt.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s-I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Vægið</a:t>
            </a: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1,11 er tilkomið þar sem 40 klst. vinnuvika verður 36 klst. vinnuvika en fjöldi orlofsdaga breytist ekki -  40 klst./36 klst. = 1,11.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s-I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1D2CD-1227-44A6-BCAE-D2BAE58C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970" y="565826"/>
            <a:ext cx="5922524" cy="5922524"/>
          </a:xfrm>
          <a:prstGeom prst="rect">
            <a:avLst/>
          </a:prstGeom>
        </p:spPr>
      </p:pic>
      <p:sp>
        <p:nvSpPr>
          <p:cNvPr id="7" name="Rectangle: Rounded Corners 6">
            <a:hlinkClick r:id="rId3"/>
            <a:extLst>
              <a:ext uri="{FF2B5EF4-FFF2-40B4-BE49-F238E27FC236}">
                <a16:creationId xmlns:a16="http://schemas.microsoft.com/office/drawing/2014/main" id="{88CE127C-6C69-43DB-8001-E94C9F9EFBEE}"/>
              </a:ext>
            </a:extLst>
          </p:cNvPr>
          <p:cNvSpPr/>
          <p:nvPr/>
        </p:nvSpPr>
        <p:spPr>
          <a:xfrm>
            <a:off x="945444" y="5232024"/>
            <a:ext cx="5740495" cy="988815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/>
              <a:t>Leiðbeiningar vegna orlofstöku sumarið 2021 (PDF)</a:t>
            </a:r>
          </a:p>
          <a:p>
            <a:pPr algn="ctr"/>
            <a:r>
              <a:rPr lang="is-IS" dirty="0"/>
              <a:t>Birt í ljósi þess að margir eru að auka við sig starfshlutfall 1. maí 2021 vegna betri vinnutíma í vaktavinnu.</a:t>
            </a:r>
          </a:p>
        </p:txBody>
      </p:sp>
    </p:spTree>
    <p:extLst>
      <p:ext uri="{BB962C8B-B14F-4D97-AF65-F5344CB8AC3E}">
        <p14:creationId xmlns:p14="http://schemas.microsoft.com/office/powerpoint/2010/main" val="182921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2A4BF-D347-45E0-B577-4BE619D087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248" y="399874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Orlof og vaktahvati</a:t>
            </a:r>
            <a:endParaRPr lang="is-IS" sz="2800" dirty="0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AFCA2-16DE-458F-95B3-A0E0590A8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248" y="1189801"/>
            <a:ext cx="7075437" cy="31331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</a:rPr>
              <a:t>Orlof er greitt af vaktahvata jafnóðum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Orlof er greitt af vaktaálagi </a:t>
            </a: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</a:rPr>
              <a:t>jafnóðum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</a:rPr>
              <a:t>Á orlofstímabili er mismunandi hvort starfsmaður nær vaktahvata eða ekki. Það fer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eftir því hvort viðkomandi uppfylli skilyrði vaktahvata innan launatímabils. Starfsmaður þarf að: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Vinna 42 klst. utan dagvinnumarka </a:t>
            </a:r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þann hluta launatímabils sem hann er ekki í orlofi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Vinna 2-4 tegundir vakta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Vinna 15 stundir á hverri tegund</a:t>
            </a:r>
          </a:p>
          <a:p>
            <a:endParaRPr lang="is-I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2170B-861A-48DE-BCE2-31DB22A96346}"/>
              </a:ext>
            </a:extLst>
          </p:cNvPr>
          <p:cNvSpPr txBox="1"/>
          <p:nvPr/>
        </p:nvSpPr>
        <p:spPr>
          <a:xfrm>
            <a:off x="1008248" y="4669655"/>
            <a:ext cx="5369692" cy="181588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is-I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Dæmi 1</a:t>
            </a:r>
          </a:p>
          <a:p>
            <a:r>
              <a:rPr lang="is-I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Orlofstímabil er 16. júní til 15. júlí</a:t>
            </a:r>
          </a:p>
          <a:p>
            <a:r>
              <a:rPr lang="is-IS" sz="16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is-I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tarfsmaður vinnur 42 klst. utan dagvinnumarka frá 16. júní til 1. júlí. Hann uppfyllir sömuleiðis skilyrði um 2-4 tegundir vakta og nær 15 stundum í öllum tegundum. Dagarnir sem hann er í orlofi frá 1.-15. júlí teljast sem mæting. </a:t>
            </a:r>
          </a:p>
          <a:p>
            <a:r>
              <a:rPr lang="is-I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Þessi starfsmaður nær vaktahvata.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339C3-8CFC-4CF1-9DEF-B4FF0DDB4EBA}"/>
              </a:ext>
            </a:extLst>
          </p:cNvPr>
          <p:cNvSpPr txBox="1"/>
          <p:nvPr/>
        </p:nvSpPr>
        <p:spPr>
          <a:xfrm>
            <a:off x="6966857" y="4669656"/>
            <a:ext cx="4216895" cy="181588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is-I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Dæmi 2 </a:t>
            </a:r>
          </a:p>
          <a:p>
            <a:r>
              <a:rPr lang="is-I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Orlofstímabil er 16. júní til 15. júlí</a:t>
            </a:r>
          </a:p>
          <a:p>
            <a:r>
              <a:rPr lang="is-IS" sz="1600" dirty="0">
                <a:latin typeface="Calibri" panose="020F0502020204030204" pitchFamily="34" charset="0"/>
                <a:ea typeface="Calibri" panose="020F0502020204030204" pitchFamily="34" charset="0"/>
              </a:rPr>
              <a:t>Starfsmaður</a:t>
            </a:r>
            <a:r>
              <a:rPr lang="is-I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fer í orlof 15. júní til 15. júlí. </a:t>
            </a:r>
          </a:p>
          <a:p>
            <a:r>
              <a:rPr lang="is-I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Starfsmaðurinn uppfyllir einungis fjölda </a:t>
            </a:r>
            <a:r>
              <a:rPr lang="is-I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mætinga</a:t>
            </a:r>
            <a:r>
              <a:rPr lang="is-I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(orlofsdagar) en vinnur ekki utan dagvinnumarka þar sem orlof telst sem dagvinna. </a:t>
            </a:r>
          </a:p>
          <a:p>
            <a:r>
              <a:rPr lang="is-I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Þessi starfsmaður nær ekki vaktahvata.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1F7A0-A13C-4D9B-882B-B79DE2330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443" y="1024425"/>
            <a:ext cx="2964666" cy="29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E6799-C24A-4A9A-93AC-9B4787808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794" y="2464570"/>
            <a:ext cx="9384966" cy="1304019"/>
          </a:xfrm>
        </p:spPr>
        <p:txBody>
          <a:bodyPr/>
          <a:lstStyle/>
          <a:p>
            <a:r>
              <a:rPr lang="is-IS" dirty="0"/>
              <a:t>Vaktahvati</a:t>
            </a:r>
          </a:p>
          <a:p>
            <a:endParaRPr lang="is-I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s-IS" sz="2400" dirty="0">
                <a:effectLst/>
                <a:latin typeface="Calibri" panose="020F0502020204030204" pitchFamily="34" charset="0"/>
              </a:rPr>
              <a:t>Þarf að ná vaktahvata til að lækka ekki í launum?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is-IS" sz="24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s-IS" sz="2400" dirty="0">
                <a:effectLst/>
                <a:latin typeface="Calibri" panose="020F0502020204030204" pitchFamily="34" charset="0"/>
              </a:rPr>
              <a:t>Af hverju þarf starfsfólk í hlutastarfi að auka við sig starfshlutfall?</a:t>
            </a:r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292E8-E49E-4680-B725-152F6C49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" y="201710"/>
            <a:ext cx="1019175" cy="44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EB035-B69F-4D20-8D4F-772F1707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" y="201709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703B1-8AC4-4EB6-9E07-D214F7069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47126"/>
            <a:ext cx="10222004" cy="789927"/>
          </a:xfrm>
        </p:spPr>
        <p:txBody>
          <a:bodyPr/>
          <a:lstStyle/>
          <a:p>
            <a:r>
              <a:rPr lang="is-IS" sz="3600" dirty="0">
                <a:solidFill>
                  <a:srgbClr val="032742"/>
                </a:solidFill>
                <a:effectLst/>
                <a:latin typeface="Calibri" panose="020F0502020204030204" pitchFamily="34" charset="0"/>
              </a:rPr>
              <a:t>Þarf að ná vaktahvata til að lækka ekki í launum?</a:t>
            </a:r>
          </a:p>
          <a:p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966C0-3C13-48EF-9E77-6840D01698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685675"/>
            <a:ext cx="4863147" cy="3486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Stutta svarið er </a:t>
            </a:r>
            <a:r>
              <a:rPr lang="is-IS" sz="2000" b="1" u="sng" dirty="0"/>
              <a:t>nei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Starfsfólk sem er í &lt;70% starfi fær öllu jafna ekki vaktahvata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Starfsfólk í hlutastarfi þarf almennt að hækka starfshlutfall á grundvelli styttingar vinnuviku til að halda sömu launum eða fá hærri laun</a:t>
            </a:r>
            <a:endParaRPr lang="is-IS" sz="2000" b="1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25D7818-A747-46DE-9C0D-44C7961F1CB5}"/>
              </a:ext>
            </a:extLst>
          </p:cNvPr>
          <p:cNvSpPr txBox="1">
            <a:spLocks/>
          </p:cNvSpPr>
          <p:nvPr/>
        </p:nvSpPr>
        <p:spPr>
          <a:xfrm>
            <a:off x="6702477" y="1685675"/>
            <a:ext cx="5158330" cy="45926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 b="1" dirty="0"/>
              <a:t>Markmið vaktahvata: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Ýta undir leiðarljós betri vinnutíma í vaktavinnu </a:t>
            </a:r>
          </a:p>
          <a:p>
            <a:pPr lvl="1"/>
            <a:r>
              <a:rPr lang="is-IS" sz="2000" dirty="0"/>
              <a:t>	</a:t>
            </a:r>
            <a:r>
              <a:rPr lang="is-IS" sz="2000" i="1" dirty="0"/>
              <a:t>Öryggi – heilsa – jafnræði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s-I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Umbuna þeim sem vinna fjölbreyttar vaktir og mæta oft til starfa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Hvetja til aukins starfshlutfalls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Auka festu í </a:t>
            </a:r>
            <a:r>
              <a:rPr lang="is-IS" sz="2000" dirty="0" err="1"/>
              <a:t>mönnun</a:t>
            </a:r>
            <a:endParaRPr lang="is-I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Gera vaktavinnu sem krefst mikillar vaktabyrðar eftirsóknarverðari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FBC6B2-B2C3-451B-8C18-143B8BDDA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81" y="4751363"/>
            <a:ext cx="2313886" cy="16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082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60351-1DE2-41D5-AA16-62943ABFC54A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2658</TotalTime>
  <Words>816</Words>
  <Application>Microsoft Office PowerPoint</Application>
  <PresentationFormat>Widescreen</PresentationFormat>
  <Paragraphs>114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FiraGO Book</vt:lpstr>
      <vt:lpstr>FiraGO SemiBold</vt:lpstr>
      <vt:lpstr>Symbol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8</cp:revision>
  <dcterms:created xsi:type="dcterms:W3CDTF">2020-10-30T12:19:32Z</dcterms:created>
  <dcterms:modified xsi:type="dcterms:W3CDTF">2021-03-03T09:22:50Z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